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3" r:id="rId1"/>
    <p:sldMasterId id="2147483838" r:id="rId2"/>
    <p:sldMasterId id="2147483853" r:id="rId3"/>
    <p:sldMasterId id="2147483874" r:id="rId4"/>
    <p:sldMasterId id="2147483846" r:id="rId5"/>
  </p:sldMasterIdLst>
  <p:notesMasterIdLst>
    <p:notesMasterId r:id="rId30"/>
  </p:notesMasterIdLst>
  <p:handoutMasterIdLst>
    <p:handoutMasterId r:id="rId31"/>
  </p:handoutMasterIdLst>
  <p:sldIdLst>
    <p:sldId id="275" r:id="rId6"/>
    <p:sldId id="352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3" r:id="rId18"/>
    <p:sldId id="356" r:id="rId19"/>
    <p:sldId id="355" r:id="rId20"/>
    <p:sldId id="354" r:id="rId21"/>
    <p:sldId id="328" r:id="rId22"/>
    <p:sldId id="333" r:id="rId23"/>
    <p:sldId id="334" r:id="rId24"/>
    <p:sldId id="335" r:id="rId25"/>
    <p:sldId id="357" r:id="rId26"/>
    <p:sldId id="338" r:id="rId27"/>
    <p:sldId id="311" r:id="rId28"/>
    <p:sldId id="341" r:id="rId29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6">
          <p15:clr>
            <a:srgbClr val="A4A3A4"/>
          </p15:clr>
        </p15:guide>
        <p15:guide id="3" orient="horz" pos="890">
          <p15:clr>
            <a:srgbClr val="A4A3A4"/>
          </p15:clr>
        </p15:guide>
        <p15:guide id="4" orient="horz" pos="3748">
          <p15:clr>
            <a:srgbClr val="A4A3A4"/>
          </p15:clr>
        </p15:guide>
        <p15:guide id="5" pos="2880">
          <p15:clr>
            <a:srgbClr val="A4A3A4"/>
          </p15:clr>
        </p15:guide>
        <p15:guide id="6" pos="17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A50021"/>
    <a:srgbClr val="636463"/>
    <a:srgbClr val="676D6F"/>
    <a:srgbClr val="5F5F5F"/>
    <a:srgbClr val="D2AD86"/>
    <a:srgbClr val="769091"/>
    <a:srgbClr val="676F91"/>
    <a:srgbClr val="FFBAC8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7" autoAdjust="0"/>
    <p:restoredTop sz="95100" autoAdjust="0"/>
  </p:normalViewPr>
  <p:slideViewPr>
    <p:cSldViewPr showGuides="1">
      <p:cViewPr varScale="1">
        <p:scale>
          <a:sx n="85" d="100"/>
          <a:sy n="85" d="100"/>
        </p:scale>
        <p:origin x="2120" y="168"/>
      </p:cViewPr>
      <p:guideLst>
        <p:guide orient="horz" pos="2160"/>
        <p:guide orient="horz" pos="436"/>
        <p:guide orient="horz" pos="890"/>
        <p:guide orient="horz" pos="3748"/>
        <p:guide pos="2880"/>
        <p:guide pos="17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67153062-3210-4613-8195-47DDD86D802E}" type="datetime1">
              <a:rPr lang="fr-FR"/>
              <a:pPr>
                <a:defRPr/>
              </a:pPr>
              <a:t>28/11/2019</a:t>
            </a:fld>
            <a:endParaRPr lang="fr-FR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74709B14-CB7C-4286-B937-F11B5A6EEACB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919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1C05F7A-B5FD-45CE-94C4-3BE1029F5FC3}" type="datetime1">
              <a:rPr lang="fr-FR"/>
              <a:pPr>
                <a:defRPr/>
              </a:pPr>
              <a:t>28/11/2019</a:t>
            </a:fld>
            <a:endParaRPr lang="fr-F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5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64A868F2-5643-4BBD-B1D0-4FBB83584740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83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19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7" hasCustomPrompt="1"/>
          </p:nvPr>
        </p:nvSpPr>
        <p:spPr>
          <a:xfrm>
            <a:off x="1971" y="1421210"/>
            <a:ext cx="9153525" cy="855662"/>
          </a:xfrm>
          <a:solidFill>
            <a:srgbClr val="A50021"/>
          </a:solidFill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</a:t>
            </a:r>
          </a:p>
        </p:txBody>
      </p:sp>
      <p:sp>
        <p:nvSpPr>
          <p:cNvPr id="30" name="Espace réservé du texte 26"/>
          <p:cNvSpPr>
            <a:spLocks noGrp="1"/>
          </p:cNvSpPr>
          <p:nvPr>
            <p:ph type="body" sz="quarter" idx="18" hasCustomPrompt="1"/>
          </p:nvPr>
        </p:nvSpPr>
        <p:spPr>
          <a:xfrm>
            <a:off x="1971" y="2276872"/>
            <a:ext cx="9153525" cy="855662"/>
          </a:xfrm>
          <a:solidFill>
            <a:srgbClr val="676F91"/>
          </a:solidFill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</a:t>
            </a:r>
          </a:p>
        </p:txBody>
      </p:sp>
      <p:sp>
        <p:nvSpPr>
          <p:cNvPr id="31" name="Espace réservé du texte 26"/>
          <p:cNvSpPr>
            <a:spLocks noGrp="1"/>
          </p:cNvSpPr>
          <p:nvPr>
            <p:ph type="body" sz="quarter" idx="19" hasCustomPrompt="1"/>
          </p:nvPr>
        </p:nvSpPr>
        <p:spPr>
          <a:xfrm>
            <a:off x="1971" y="3140968"/>
            <a:ext cx="9153525" cy="855662"/>
          </a:xfrm>
          <a:solidFill>
            <a:srgbClr val="769091"/>
          </a:solidFill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</a:t>
            </a:r>
          </a:p>
        </p:txBody>
      </p:sp>
      <p:sp>
        <p:nvSpPr>
          <p:cNvPr id="32" name="Espace réservé du texte 26"/>
          <p:cNvSpPr>
            <a:spLocks noGrp="1"/>
          </p:cNvSpPr>
          <p:nvPr>
            <p:ph type="body" sz="quarter" idx="20" hasCustomPrompt="1"/>
          </p:nvPr>
        </p:nvSpPr>
        <p:spPr>
          <a:xfrm>
            <a:off x="1971" y="4005064"/>
            <a:ext cx="9153525" cy="855662"/>
          </a:xfrm>
          <a:solidFill>
            <a:srgbClr val="D2AD86"/>
          </a:solidFill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</a:t>
            </a:r>
          </a:p>
        </p:txBody>
      </p:sp>
      <p:sp>
        <p:nvSpPr>
          <p:cNvPr id="33" name="Espace réservé du texte 26"/>
          <p:cNvSpPr>
            <a:spLocks noGrp="1"/>
          </p:cNvSpPr>
          <p:nvPr>
            <p:ph type="body" sz="quarter" idx="21" hasCustomPrompt="1"/>
          </p:nvPr>
        </p:nvSpPr>
        <p:spPr>
          <a:xfrm>
            <a:off x="1971" y="4869160"/>
            <a:ext cx="9153525" cy="855662"/>
          </a:xfrm>
          <a:solidFill>
            <a:srgbClr val="636463"/>
          </a:solidFill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</a:t>
            </a:r>
          </a:p>
        </p:txBody>
      </p:sp>
      <p:sp>
        <p:nvSpPr>
          <p:cNvPr id="3" name="Espace réservé du texte 8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79388" y="188913"/>
            <a:ext cx="8496300" cy="493712"/>
          </a:xfrm>
        </p:spPr>
        <p:txBody>
          <a:bodyPr/>
          <a:lstStyle>
            <a:lvl1pPr marL="0" indent="0">
              <a:buNone/>
              <a:defRPr lang="fr-FR" sz="2800" b="0" kern="1200" dirty="0" smtClean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 err="1"/>
              <a:t>Índice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201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ci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5"/>
          <p:cNvSpPr txBox="1"/>
          <p:nvPr userDrawn="1"/>
        </p:nvSpPr>
        <p:spPr>
          <a:xfrm>
            <a:off x="1" y="1707904"/>
            <a:ext cx="9144000" cy="3902322"/>
          </a:xfrm>
          <a:prstGeom prst="rect">
            <a:avLst/>
          </a:prstGeom>
          <a:solidFill>
            <a:srgbClr val="A50021"/>
          </a:solidFill>
        </p:spPr>
        <p:txBody>
          <a:bodyPr wrap="square" lIns="1152000" tIns="360000" rIns="2304000" bIns="360000" rtlCol="0" anchor="ctr" anchorCtr="0">
            <a:noAutofit/>
          </a:bodyPr>
          <a:lstStyle/>
          <a:p>
            <a:pPr marL="0" marR="0" lvl="0" indent="0" algn="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4321175" y="2420938"/>
            <a:ext cx="4465638" cy="858837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Nombre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orador</a:t>
            </a:r>
            <a:endParaRPr lang="fr-FR" dirty="0"/>
          </a:p>
        </p:txBody>
      </p:sp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95536" y="260649"/>
            <a:ext cx="8352928" cy="1296143"/>
          </a:xfrm>
        </p:spPr>
        <p:txBody>
          <a:bodyPr anchor="ctr"/>
          <a:lstStyle>
            <a:lvl1pPr marL="0" indent="0" algn="ctr">
              <a:buNone/>
              <a:defRPr lang="fr-FR" sz="4000" b="1" kern="1200" baseline="0" dirty="0">
                <a:solidFill>
                  <a:srgbClr val="A5002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Gracias </a:t>
            </a:r>
            <a:r>
              <a:rPr lang="fr-FR" dirty="0" err="1"/>
              <a:t>por</a:t>
            </a:r>
            <a:r>
              <a:rPr lang="fr-FR" dirty="0"/>
              <a:t> su </a:t>
            </a:r>
            <a:r>
              <a:rPr lang="fr-FR" dirty="0" err="1"/>
              <a:t>atención</a:t>
            </a:r>
            <a:endParaRPr lang="fr-FR" dirty="0"/>
          </a:p>
        </p:txBody>
      </p:sp>
      <p:pic>
        <p:nvPicPr>
          <p:cNvPr id="9" name="Picture 6" descr="page10-1035-full copi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811516"/>
            <a:ext cx="2226657" cy="36950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uadroTexto 9"/>
          <p:cNvSpPr txBox="1"/>
          <p:nvPr userDrawn="1"/>
        </p:nvSpPr>
        <p:spPr>
          <a:xfrm>
            <a:off x="251520" y="5810524"/>
            <a:ext cx="3240360" cy="85883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r-FR" sz="1200" kern="0" dirty="0">
                <a:solidFill>
                  <a:srgbClr val="5F5F5F"/>
                </a:solidFill>
                <a:cs typeface="Arial" pitchFamily="34" charset="0"/>
              </a:rPr>
              <a:t>12, rue de Prony, 75017 </a:t>
            </a:r>
            <a:r>
              <a:rPr lang="fr-FR" sz="1200" kern="0" dirty="0" err="1">
                <a:solidFill>
                  <a:srgbClr val="5F5F5F"/>
                </a:solidFill>
                <a:cs typeface="Arial" pitchFamily="34" charset="0"/>
              </a:rPr>
              <a:t>París</a:t>
            </a:r>
            <a:r>
              <a:rPr lang="fr-FR" sz="1200" kern="0" dirty="0">
                <a:solidFill>
                  <a:srgbClr val="5F5F5F"/>
                </a:solidFill>
                <a:cs typeface="Arial" pitchFamily="34" charset="0"/>
              </a:rPr>
              <a:t>, Francia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1" kern="0" dirty="0">
                <a:solidFill>
                  <a:srgbClr val="5F5F5F"/>
                </a:solidFill>
                <a:cs typeface="Arial" pitchFamily="34" charset="0"/>
              </a:rPr>
              <a:t>www.oie.int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0" kern="0" dirty="0">
                <a:solidFill>
                  <a:srgbClr val="5F5F5F"/>
                </a:solidFill>
                <a:cs typeface="Arial" pitchFamily="34" charset="0"/>
              </a:rPr>
              <a:t>media@oie.int</a:t>
            </a:r>
            <a:r>
              <a:rPr lang="fr-FR" sz="1400" b="0" kern="0" baseline="0" dirty="0">
                <a:solidFill>
                  <a:srgbClr val="5F5F5F"/>
                </a:solidFill>
                <a:cs typeface="Arial" pitchFamily="34" charset="0"/>
              </a:rPr>
              <a:t>  -  </a:t>
            </a:r>
            <a:r>
              <a:rPr lang="fr-FR" sz="1400" b="0" kern="0" dirty="0">
                <a:solidFill>
                  <a:srgbClr val="5F5F5F"/>
                </a:solidFill>
                <a:cs typeface="Arial" pitchFamily="34" charset="0"/>
              </a:rPr>
              <a:t>oie@oie.int </a:t>
            </a:r>
          </a:p>
        </p:txBody>
      </p:sp>
      <p:pic>
        <p:nvPicPr>
          <p:cNvPr id="12" name="Imagen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3904705"/>
            <a:ext cx="4118400" cy="676423"/>
          </a:xfrm>
          <a:prstGeom prst="rect">
            <a:avLst/>
          </a:prstGeom>
        </p:spPr>
      </p:pic>
      <p:pic>
        <p:nvPicPr>
          <p:cNvPr id="13" name="Picture 23" descr="O:\Pubmz\ADMIN\CHARTE GRAPHIQUE OIE\Logos réseaux sociaux carrés\Youtube_gris.pn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44" b="14284"/>
          <a:stretch/>
        </p:blipFill>
        <p:spPr bwMode="auto">
          <a:xfrm>
            <a:off x="7812312" y="6086507"/>
            <a:ext cx="504081" cy="36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4" descr="O:\Pubmz\ADMIN\CHARTE GRAPHIQUE OIE\Logos réseaux sociaux carrés\Facebook_gris.png"/>
          <p:cNvPicPr>
            <a:picLocks noChangeAspect="1" noChangeArrowheads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44" b="14284"/>
          <a:stretch/>
        </p:blipFill>
        <p:spPr bwMode="auto">
          <a:xfrm>
            <a:off x="6330255" y="6086507"/>
            <a:ext cx="504081" cy="36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5" descr="O:\Pubmz\ADMIN\CHARTE GRAPHIQUE OIE\Logos réseaux sociaux carrés\FlickR_gris.png"/>
          <p:cNvPicPr>
            <a:picLocks noChangeAspect="1" noChangeArrowheads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76" b="12452"/>
          <a:stretch/>
        </p:blipFill>
        <p:spPr bwMode="auto">
          <a:xfrm>
            <a:off x="8316391" y="6086507"/>
            <a:ext cx="504081" cy="36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6" descr="O:\Pubmz\ADMIN\CHARTE GRAPHIQUE OIE\Logos réseaux sociaux carrés\Twitter_gris.png"/>
          <p:cNvPicPr>
            <a:picLocks noChangeAspect="1" noChangeArrowheads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44" b="14284"/>
          <a:stretch/>
        </p:blipFill>
        <p:spPr bwMode="auto">
          <a:xfrm>
            <a:off x="6834336" y="6086507"/>
            <a:ext cx="504081" cy="36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O:\Pubmz\ADMIN\CHARTE GRAPHIQUE OIE\Logos réseaux sociaux carrés\LinkedIn_gris.png"/>
          <p:cNvPicPr>
            <a:picLocks noChangeAspect="1" noChangeArrowheads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1" t="14002" r="10567" b="9649"/>
          <a:stretch/>
        </p:blipFill>
        <p:spPr bwMode="auto">
          <a:xfrm>
            <a:off x="7380312" y="6086506"/>
            <a:ext cx="386165" cy="36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55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cia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5"/>
          <p:cNvSpPr txBox="1"/>
          <p:nvPr userDrawn="1"/>
        </p:nvSpPr>
        <p:spPr>
          <a:xfrm>
            <a:off x="1" y="1707904"/>
            <a:ext cx="9144000" cy="3902322"/>
          </a:xfrm>
          <a:prstGeom prst="rect">
            <a:avLst/>
          </a:prstGeom>
          <a:solidFill>
            <a:srgbClr val="676F91"/>
          </a:solidFill>
        </p:spPr>
        <p:txBody>
          <a:bodyPr wrap="square" lIns="1152000" tIns="360000" rIns="2304000" bIns="360000" rtlCol="0" anchor="ctr" anchorCtr="0">
            <a:noAutofit/>
          </a:bodyPr>
          <a:lstStyle/>
          <a:p>
            <a:pPr marL="0" marR="0" lvl="0" indent="0" algn="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95536" y="260649"/>
            <a:ext cx="8352928" cy="1296143"/>
          </a:xfrm>
        </p:spPr>
        <p:txBody>
          <a:bodyPr anchor="ctr"/>
          <a:lstStyle>
            <a:lvl1pPr marL="0" indent="0" algn="ctr">
              <a:buNone/>
              <a:defRPr lang="fr-FR" sz="4000" kern="1200" baseline="0" dirty="0">
                <a:solidFill>
                  <a:srgbClr val="676F9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Gracias </a:t>
            </a:r>
            <a:r>
              <a:rPr lang="fr-FR" dirty="0" err="1"/>
              <a:t>por</a:t>
            </a:r>
            <a:r>
              <a:rPr lang="fr-FR" dirty="0"/>
              <a:t> su </a:t>
            </a:r>
            <a:r>
              <a:rPr lang="fr-FR" dirty="0" err="1"/>
              <a:t>atención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1720" y="5733256"/>
            <a:ext cx="4995752" cy="92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9"/>
          <p:cNvSpPr txBox="1"/>
          <p:nvPr userDrawn="1"/>
        </p:nvSpPr>
        <p:spPr>
          <a:xfrm>
            <a:off x="4105484" y="3645024"/>
            <a:ext cx="4681537" cy="85883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r-FR" sz="1200" kern="0" dirty="0">
                <a:solidFill>
                  <a:srgbClr val="FFFFFF"/>
                </a:solidFill>
                <a:cs typeface="Arial" pitchFamily="34" charset="0"/>
              </a:rPr>
              <a:t>12, rue de Prony, 75017 </a:t>
            </a:r>
            <a:r>
              <a:rPr lang="fr-FR" sz="1200" kern="0" dirty="0" err="1">
                <a:solidFill>
                  <a:srgbClr val="FFFFFF"/>
                </a:solidFill>
                <a:cs typeface="Arial" pitchFamily="34" charset="0"/>
              </a:rPr>
              <a:t>París</a:t>
            </a:r>
            <a:r>
              <a:rPr lang="fr-FR" sz="1200" kern="0" dirty="0">
                <a:solidFill>
                  <a:srgbClr val="FFFFFF"/>
                </a:solidFill>
                <a:cs typeface="Arial" pitchFamily="34" charset="0"/>
              </a:rPr>
              <a:t>, Francia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1" kern="0" dirty="0">
                <a:solidFill>
                  <a:srgbClr val="FFFFFF"/>
                </a:solidFill>
                <a:cs typeface="Arial" pitchFamily="34" charset="0"/>
              </a:rPr>
              <a:t>www.oie.int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0" kern="0" dirty="0">
                <a:solidFill>
                  <a:schemeClr val="bg1"/>
                </a:solidFill>
                <a:cs typeface="Arial" pitchFamily="34" charset="0"/>
              </a:rPr>
              <a:t>media@oie.int</a:t>
            </a:r>
            <a:r>
              <a:rPr lang="fr-FR" sz="1400" b="0" kern="0" baseline="0" dirty="0">
                <a:solidFill>
                  <a:schemeClr val="bg1"/>
                </a:solidFill>
                <a:cs typeface="Arial" pitchFamily="34" charset="0"/>
              </a:rPr>
              <a:t>  -  </a:t>
            </a:r>
            <a:r>
              <a:rPr lang="fr-FR" sz="1400" b="0" kern="0" dirty="0">
                <a:solidFill>
                  <a:srgbClr val="FFFFFF"/>
                </a:solidFill>
                <a:cs typeface="Arial" pitchFamily="34" charset="0"/>
              </a:rPr>
              <a:t>oie@oie.int </a:t>
            </a:r>
          </a:p>
        </p:txBody>
      </p:sp>
      <p:sp>
        <p:nvSpPr>
          <p:cNvPr id="16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4321175" y="2132856"/>
            <a:ext cx="4465638" cy="858837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Nombre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orador</a:t>
            </a:r>
            <a:endParaRPr lang="fr-FR" dirty="0"/>
          </a:p>
        </p:txBody>
      </p:sp>
      <p:pic>
        <p:nvPicPr>
          <p:cNvPr id="11" name="Picture 2" descr="O:\com\Pubmz\PRODUCTIONS\ANIMAL-HEATH\2011\Photos\3e de couverture_gauche\_MG_6378_hd copie.jp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r="393"/>
          <a:stretch/>
        </p:blipFill>
        <p:spPr bwMode="auto">
          <a:xfrm>
            <a:off x="395536" y="2157126"/>
            <a:ext cx="4486275" cy="3003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6" descr="O:\Pubmz\ADMIN\CHARTE GRAPHIQUE OIE\Logos réseaux sociaux carrés\Youtube_blanc.pn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4511"/>
          <a:stretch/>
        </p:blipFill>
        <p:spPr bwMode="auto">
          <a:xfrm>
            <a:off x="7812410" y="5056237"/>
            <a:ext cx="50408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7" descr="O:\Pubmz\ADMIN\CHARTE GRAPHIQUE OIE\Logos réseaux sociaux carrés\Twitter_blanc.png"/>
          <p:cNvPicPr>
            <a:picLocks noChangeAspect="1" noChangeArrowheads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4511"/>
          <a:stretch/>
        </p:blipFill>
        <p:spPr bwMode="auto">
          <a:xfrm>
            <a:off x="6804248" y="5056237"/>
            <a:ext cx="50408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8" descr="O:\Pubmz\ADMIN\CHARTE GRAPHIQUE OIE\Logos réseaux sociaux carrés\Facebook_blanc.png"/>
          <p:cNvPicPr>
            <a:picLocks noChangeAspect="1" noChangeArrowheads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4511"/>
          <a:stretch/>
        </p:blipFill>
        <p:spPr bwMode="auto">
          <a:xfrm>
            <a:off x="6300192" y="5056237"/>
            <a:ext cx="50408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9" descr="O:\Pubmz\ADMIN\CHARTE GRAPHIQUE OIE\Logos réseaux sociaux carrés\FlickR_blanc.png"/>
          <p:cNvPicPr>
            <a:picLocks noChangeAspect="1" noChangeArrowheads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9"/>
          <a:stretch/>
        </p:blipFill>
        <p:spPr bwMode="auto">
          <a:xfrm>
            <a:off x="8316492" y="5056237"/>
            <a:ext cx="470530" cy="39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O:\Pubmz\ADMIN\CHARTE GRAPHIQUE OIE\Logos réseaux sociaux carrés\LinkedIn_blanc.png"/>
          <p:cNvPicPr>
            <a:picLocks noChangeAspect="1" noChangeArrowheads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6" t="14573" r="14044" b="14169"/>
          <a:stretch/>
        </p:blipFill>
        <p:spPr bwMode="auto">
          <a:xfrm>
            <a:off x="7380362" y="5056237"/>
            <a:ext cx="36089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30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cias 4"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8"/>
          <p:cNvSpPr txBox="1"/>
          <p:nvPr userDrawn="1"/>
        </p:nvSpPr>
        <p:spPr>
          <a:xfrm>
            <a:off x="4105484" y="2566988"/>
            <a:ext cx="4681537" cy="17049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" sz="4800" dirty="0">
                <a:solidFill>
                  <a:srgbClr val="FFFFFF"/>
                </a:solidFill>
              </a:rPr>
              <a:t>Gracias por su atención</a:t>
            </a:r>
          </a:p>
        </p:txBody>
      </p:sp>
      <p:sp>
        <p:nvSpPr>
          <p:cNvPr id="15" name="Espace réservé pour une image  2"/>
          <p:cNvSpPr>
            <a:spLocks noGrp="1"/>
          </p:cNvSpPr>
          <p:nvPr userDrawn="1">
            <p:ph type="pic" sz="quarter" idx="10"/>
          </p:nvPr>
        </p:nvSpPr>
        <p:spPr>
          <a:xfrm>
            <a:off x="0" y="116632"/>
            <a:ext cx="4283968" cy="6741368"/>
          </a:xfrm>
        </p:spPr>
        <p:txBody>
          <a:bodyPr/>
          <a:lstStyle/>
          <a:p>
            <a:endParaRPr lang="fr-FR"/>
          </a:p>
        </p:txBody>
      </p:sp>
      <p:pic>
        <p:nvPicPr>
          <p:cNvPr id="16" name="Imagen 2" descr="779_high_resolution1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3"/>
          <a:stretch/>
        </p:blipFill>
        <p:spPr>
          <a:xfrm>
            <a:off x="0" y="114299"/>
            <a:ext cx="4305421" cy="6743701"/>
          </a:xfrm>
          <a:prstGeom prst="rect">
            <a:avLst/>
          </a:prstGeom>
        </p:spPr>
      </p:pic>
      <p:sp>
        <p:nvSpPr>
          <p:cNvPr id="19" name="CuadroTexto 9"/>
          <p:cNvSpPr txBox="1"/>
          <p:nvPr userDrawn="1"/>
        </p:nvSpPr>
        <p:spPr>
          <a:xfrm>
            <a:off x="4105484" y="4514380"/>
            <a:ext cx="4681537" cy="85883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r-FR" sz="1200" kern="0" dirty="0">
                <a:solidFill>
                  <a:srgbClr val="FFFFFF"/>
                </a:solidFill>
                <a:cs typeface="Arial" pitchFamily="34" charset="0"/>
              </a:rPr>
              <a:t>12, rue de Prony, 75017 </a:t>
            </a:r>
            <a:r>
              <a:rPr lang="fr-FR" sz="1200" kern="0" dirty="0" err="1">
                <a:solidFill>
                  <a:srgbClr val="FFFFFF"/>
                </a:solidFill>
                <a:cs typeface="Arial" pitchFamily="34" charset="0"/>
              </a:rPr>
              <a:t>París</a:t>
            </a:r>
            <a:r>
              <a:rPr lang="fr-FR" sz="1200" kern="0" dirty="0">
                <a:solidFill>
                  <a:srgbClr val="FFFFFF"/>
                </a:solidFill>
                <a:cs typeface="Arial" pitchFamily="34" charset="0"/>
              </a:rPr>
              <a:t>, Francia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1" kern="0" dirty="0">
                <a:solidFill>
                  <a:srgbClr val="FFFFFF"/>
                </a:solidFill>
                <a:cs typeface="Arial" pitchFamily="34" charset="0"/>
              </a:rPr>
              <a:t>www.oie.int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0" kern="0" dirty="0">
                <a:solidFill>
                  <a:schemeClr val="bg1"/>
                </a:solidFill>
                <a:cs typeface="Arial" pitchFamily="34" charset="0"/>
              </a:rPr>
              <a:t>media@oie.int</a:t>
            </a:r>
            <a:r>
              <a:rPr lang="fr-FR" sz="1400" b="0" kern="0" baseline="0" dirty="0">
                <a:solidFill>
                  <a:schemeClr val="bg1"/>
                </a:solidFill>
                <a:cs typeface="Arial" pitchFamily="34" charset="0"/>
              </a:rPr>
              <a:t>  -  </a:t>
            </a:r>
            <a:r>
              <a:rPr lang="fr-FR" sz="1400" b="0" kern="0" dirty="0">
                <a:solidFill>
                  <a:srgbClr val="FFFFFF"/>
                </a:solidFill>
                <a:cs typeface="Arial" pitchFamily="34" charset="0"/>
              </a:rPr>
              <a:t>oie@oie.int </a:t>
            </a: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064" y="664345"/>
            <a:ext cx="4118400" cy="676423"/>
          </a:xfrm>
          <a:prstGeom prst="rect">
            <a:avLst/>
          </a:prstGeom>
        </p:spPr>
      </p:pic>
      <p:pic>
        <p:nvPicPr>
          <p:cNvPr id="12" name="Picture 16" descr="O:\Pubmz\ADMIN\CHARTE GRAPHIQUE OIE\Logos réseaux sociaux carrés\Youtube_blanc.pn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4511"/>
          <a:stretch/>
        </p:blipFill>
        <p:spPr bwMode="auto">
          <a:xfrm>
            <a:off x="7812410" y="5984101"/>
            <a:ext cx="50408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7" descr="O:\Pubmz\ADMIN\CHARTE GRAPHIQUE OIE\Logos réseaux sociaux carrés\Twitter_blanc.png"/>
          <p:cNvPicPr>
            <a:picLocks noChangeAspect="1" noChangeArrowheads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4511"/>
          <a:stretch/>
        </p:blipFill>
        <p:spPr bwMode="auto">
          <a:xfrm>
            <a:off x="6804248" y="5984101"/>
            <a:ext cx="50408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8" descr="O:\Pubmz\ADMIN\CHARTE GRAPHIQUE OIE\Logos réseaux sociaux carrés\Facebook_blanc.png"/>
          <p:cNvPicPr>
            <a:picLocks noChangeAspect="1" noChangeArrowheads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4511"/>
          <a:stretch/>
        </p:blipFill>
        <p:spPr bwMode="auto">
          <a:xfrm>
            <a:off x="6300192" y="5984101"/>
            <a:ext cx="50408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9" descr="O:\Pubmz\ADMIN\CHARTE GRAPHIQUE OIE\Logos réseaux sociaux carrés\FlickR_blanc.png"/>
          <p:cNvPicPr>
            <a:picLocks noChangeAspect="1" noChangeArrowheads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9"/>
          <a:stretch/>
        </p:blipFill>
        <p:spPr bwMode="auto">
          <a:xfrm>
            <a:off x="8316492" y="5984101"/>
            <a:ext cx="470530" cy="39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O:\Pubmz\ADMIN\CHARTE GRAPHIQUE OIE\Logos réseaux sociaux carrés\LinkedIn_blanc.png"/>
          <p:cNvPicPr>
            <a:picLocks noChangeAspect="1" noChangeArrowheads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6" t="14573" r="14044" b="14169"/>
          <a:stretch/>
        </p:blipFill>
        <p:spPr bwMode="auto">
          <a:xfrm>
            <a:off x="7380362" y="5984101"/>
            <a:ext cx="36089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792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cias 5"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8"/>
          <p:cNvSpPr txBox="1"/>
          <p:nvPr userDrawn="1"/>
        </p:nvSpPr>
        <p:spPr>
          <a:xfrm>
            <a:off x="4105484" y="2566988"/>
            <a:ext cx="4681537" cy="17049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" sz="4800" dirty="0">
                <a:solidFill>
                  <a:srgbClr val="FFFFFF"/>
                </a:solidFill>
              </a:rPr>
              <a:t>Gracias por su atención </a:t>
            </a:r>
          </a:p>
        </p:txBody>
      </p:sp>
      <p:sp>
        <p:nvSpPr>
          <p:cNvPr id="15" name="Espace réservé pour une image  2"/>
          <p:cNvSpPr>
            <a:spLocks noGrp="1"/>
          </p:cNvSpPr>
          <p:nvPr>
            <p:ph type="pic" sz="quarter" idx="10"/>
          </p:nvPr>
        </p:nvSpPr>
        <p:spPr>
          <a:xfrm>
            <a:off x="0" y="116632"/>
            <a:ext cx="4283968" cy="6741368"/>
          </a:xfrm>
        </p:spPr>
        <p:txBody>
          <a:bodyPr/>
          <a:lstStyle/>
          <a:p>
            <a:endParaRPr lang="fr-FR"/>
          </a:p>
        </p:txBody>
      </p:sp>
      <p:sp>
        <p:nvSpPr>
          <p:cNvPr id="21" name="CuadroTexto 9"/>
          <p:cNvSpPr txBox="1"/>
          <p:nvPr userDrawn="1"/>
        </p:nvSpPr>
        <p:spPr>
          <a:xfrm>
            <a:off x="4105484" y="4514380"/>
            <a:ext cx="4681537" cy="85883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r-FR" sz="1200" kern="0" dirty="0">
                <a:solidFill>
                  <a:srgbClr val="FFFFFF"/>
                </a:solidFill>
                <a:cs typeface="Arial" pitchFamily="34" charset="0"/>
              </a:rPr>
              <a:t>12, rue de Prony, 75017 </a:t>
            </a:r>
            <a:r>
              <a:rPr lang="fr-FR" sz="1200" kern="0" dirty="0" err="1">
                <a:solidFill>
                  <a:srgbClr val="FFFFFF"/>
                </a:solidFill>
                <a:cs typeface="Arial" pitchFamily="34" charset="0"/>
              </a:rPr>
              <a:t>París</a:t>
            </a:r>
            <a:r>
              <a:rPr lang="fr-FR" sz="1200" kern="0" dirty="0">
                <a:solidFill>
                  <a:srgbClr val="FFFFFF"/>
                </a:solidFill>
                <a:cs typeface="Arial" pitchFamily="34" charset="0"/>
              </a:rPr>
              <a:t>, Francia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1" kern="0" dirty="0">
                <a:solidFill>
                  <a:srgbClr val="FFFFFF"/>
                </a:solidFill>
                <a:cs typeface="Arial" pitchFamily="34" charset="0"/>
              </a:rPr>
              <a:t>www.oie.int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0" kern="0" dirty="0">
                <a:solidFill>
                  <a:schemeClr val="bg1"/>
                </a:solidFill>
                <a:cs typeface="Arial" pitchFamily="34" charset="0"/>
              </a:rPr>
              <a:t>media@oie.int</a:t>
            </a:r>
            <a:r>
              <a:rPr lang="fr-FR" sz="1400" b="0" kern="0" baseline="0" dirty="0">
                <a:solidFill>
                  <a:schemeClr val="bg1"/>
                </a:solidFill>
                <a:cs typeface="Arial" pitchFamily="34" charset="0"/>
              </a:rPr>
              <a:t>  -  </a:t>
            </a:r>
            <a:r>
              <a:rPr lang="fr-FR" sz="1400" b="0" kern="0" dirty="0">
                <a:solidFill>
                  <a:srgbClr val="FFFFFF"/>
                </a:solidFill>
                <a:cs typeface="Arial" pitchFamily="34" charset="0"/>
              </a:rPr>
              <a:t>oie@oie.int </a:t>
            </a:r>
          </a:p>
        </p:txBody>
      </p:sp>
      <p:pic>
        <p:nvPicPr>
          <p:cNvPr id="10" name="Imagen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064" y="664345"/>
            <a:ext cx="4118400" cy="676423"/>
          </a:xfrm>
          <a:prstGeom prst="rect">
            <a:avLst/>
          </a:prstGeom>
        </p:spPr>
      </p:pic>
      <p:pic>
        <p:nvPicPr>
          <p:cNvPr id="16" name="Picture 16" descr="O:\Pubmz\ADMIN\CHARTE GRAPHIQUE OIE\Logos réseaux sociaux carrés\Youtube_blanc.pn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4511"/>
          <a:stretch/>
        </p:blipFill>
        <p:spPr bwMode="auto">
          <a:xfrm>
            <a:off x="7812410" y="5984101"/>
            <a:ext cx="50408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7" descr="O:\Pubmz\ADMIN\CHARTE GRAPHIQUE OIE\Logos réseaux sociaux carrés\Twitter_blanc.pn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4511"/>
          <a:stretch/>
        </p:blipFill>
        <p:spPr bwMode="auto">
          <a:xfrm>
            <a:off x="6804248" y="5984101"/>
            <a:ext cx="50408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8" descr="O:\Pubmz\ADMIN\CHARTE GRAPHIQUE OIE\Logos réseaux sociaux carrés\Facebook_blanc.png"/>
          <p:cNvPicPr>
            <a:picLocks noChangeAspect="1" noChangeArrowheads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4511"/>
          <a:stretch/>
        </p:blipFill>
        <p:spPr bwMode="auto">
          <a:xfrm>
            <a:off x="6300192" y="5984101"/>
            <a:ext cx="50408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9" descr="O:\Pubmz\ADMIN\CHARTE GRAPHIQUE OIE\Logos réseaux sociaux carrés\FlickR_blanc.png"/>
          <p:cNvPicPr>
            <a:picLocks noChangeAspect="1" noChangeArrowheads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9"/>
          <a:stretch/>
        </p:blipFill>
        <p:spPr bwMode="auto">
          <a:xfrm>
            <a:off x="8316492" y="5984101"/>
            <a:ext cx="470530" cy="39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O:\Pubmz\ADMIN\CHARTE GRAPHIQUE OIE\Logos réseaux sociaux carrés\LinkedIn_blanc.png"/>
          <p:cNvPicPr>
            <a:picLocks noChangeAspect="1" noChangeArrowheads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6" t="14573" r="14044" b="14169"/>
          <a:stretch/>
        </p:blipFill>
        <p:spPr bwMode="auto">
          <a:xfrm>
            <a:off x="7380362" y="5984101"/>
            <a:ext cx="36089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893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000"/>
            </a:lvl1pPr>
            <a:lvl2pPr>
              <a:defRPr sz="2800"/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69876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subtítul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000"/>
            </a:lvl1pPr>
            <a:lvl2pPr>
              <a:defRPr sz="2800"/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9331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7B23D-4795-49F7-BBA7-80819DD4FADA}" type="slidenum">
              <a:rPr lang="ja-JP" altLang="fr-FR"/>
              <a:pPr>
                <a:defRPr/>
              </a:pPr>
              <a:t>‹Nº›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3394491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7519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000"/>
            </a:lvl1pPr>
            <a:lvl2pPr>
              <a:defRPr sz="2800"/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es-ES" noProof="0" dirty="0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2275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000"/>
            </a:lvl1pPr>
            <a:lvl2pPr>
              <a:defRPr sz="2800"/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4164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ítul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5"/>
          <p:cNvSpPr txBox="1"/>
          <p:nvPr userDrawn="1"/>
        </p:nvSpPr>
        <p:spPr>
          <a:xfrm>
            <a:off x="0" y="1707904"/>
            <a:ext cx="9143999" cy="3902322"/>
          </a:xfrm>
          <a:prstGeom prst="rect">
            <a:avLst/>
          </a:prstGeom>
          <a:solidFill>
            <a:srgbClr val="A50021"/>
          </a:solidFill>
        </p:spPr>
        <p:txBody>
          <a:bodyPr wrap="square" lIns="1152000" tIns="360000" rIns="2304000" bIns="360000" rtlCol="0" anchor="ctr" anchorCtr="0">
            <a:noAutofit/>
          </a:bodyPr>
          <a:lstStyle/>
          <a:p>
            <a:pPr marL="0" marR="0" lvl="0" indent="0" algn="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512" y="188640"/>
            <a:ext cx="8016751" cy="494062"/>
          </a:xfrm>
          <a:prstGeom prst="rect">
            <a:avLst/>
          </a:prstGeom>
        </p:spPr>
        <p:txBody>
          <a:bodyPr/>
          <a:lstStyle>
            <a:lvl1pPr algn="l"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</a:lstStyle>
          <a:p>
            <a:r>
              <a:rPr lang="fr-FR" dirty="0" err="1"/>
              <a:t>Capítulo</a:t>
            </a:r>
            <a:r>
              <a:rPr lang="fr-FR" dirty="0"/>
              <a:t> 1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1326678" y="2852936"/>
            <a:ext cx="5837610" cy="1593701"/>
          </a:xfrm>
        </p:spPr>
        <p:txBody>
          <a:bodyPr/>
          <a:lstStyle>
            <a:lvl1pPr marL="0" indent="0" algn="r">
              <a:buNone/>
              <a:defRPr lang="fr-FR" sz="2400" kern="1200" dirty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413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6823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520996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texto,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14505"/>
            <a:ext cx="4038600" cy="4536504"/>
          </a:xfrm>
        </p:spPr>
        <p:txBody>
          <a:bodyPr/>
          <a:lstStyle>
            <a:lvl1pPr marL="0" indent="0">
              <a:buClr>
                <a:srgbClr val="A50021"/>
              </a:buClr>
              <a:buFont typeface="Wingdings" pitchFamily="2" charset="2"/>
              <a:buNone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86219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texto,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14505"/>
            <a:ext cx="4038600" cy="4536504"/>
          </a:xfrm>
        </p:spPr>
        <p:txBody>
          <a:bodyPr/>
          <a:lstStyle>
            <a:lvl1pPr marL="0" indent="0">
              <a:buClr>
                <a:srgbClr val="A50021"/>
              </a:buClr>
              <a:buFont typeface="Wingdings" pitchFamily="2" charset="2"/>
              <a:buNone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49960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objet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44008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1392" y="1614505"/>
            <a:ext cx="4038600" cy="4536504"/>
          </a:xfrm>
        </p:spPr>
        <p:txBody>
          <a:bodyPr/>
          <a:lstStyle>
            <a:lvl1pPr marL="0" indent="0">
              <a:buClr>
                <a:srgbClr val="A50021"/>
              </a:buClr>
              <a:buFont typeface="Wingdings" pitchFamily="2" charset="2"/>
              <a:buNone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4989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objet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44008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1392" y="1614505"/>
            <a:ext cx="4038600" cy="4536504"/>
          </a:xfrm>
        </p:spPr>
        <p:txBody>
          <a:bodyPr/>
          <a:lstStyle>
            <a:lvl1pPr marL="0" indent="0">
              <a:buClr>
                <a:srgbClr val="A50021"/>
              </a:buClr>
              <a:buFont typeface="Wingdings" pitchFamily="2" charset="2"/>
              <a:buNone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34708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576897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000"/>
            </a:lvl1pPr>
            <a:lvl2pPr>
              <a:defRPr sz="2800"/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65748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000"/>
            </a:lvl1pPr>
            <a:lvl2pPr>
              <a:defRPr sz="2800"/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3134695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861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ítul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5"/>
          <p:cNvSpPr txBox="1"/>
          <p:nvPr userDrawn="1"/>
        </p:nvSpPr>
        <p:spPr>
          <a:xfrm>
            <a:off x="0" y="1707904"/>
            <a:ext cx="9143999" cy="3902322"/>
          </a:xfrm>
          <a:prstGeom prst="rect">
            <a:avLst/>
          </a:prstGeom>
          <a:solidFill>
            <a:srgbClr val="676F91"/>
          </a:solidFill>
        </p:spPr>
        <p:txBody>
          <a:bodyPr wrap="square" lIns="1152000" tIns="360000" rIns="2304000" bIns="360000" rtlCol="0" anchor="ctr" anchorCtr="0">
            <a:noAutofit/>
          </a:bodyPr>
          <a:lstStyle/>
          <a:p>
            <a:pPr marL="0" marR="0" lvl="0" indent="0" algn="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512" y="188640"/>
            <a:ext cx="8016751" cy="494062"/>
          </a:xfrm>
          <a:prstGeom prst="rect">
            <a:avLst/>
          </a:prstGeom>
        </p:spPr>
        <p:txBody>
          <a:bodyPr/>
          <a:lstStyle>
            <a:lvl1pPr algn="l">
              <a:defRPr lang="fr-FR" sz="2800" b="0" kern="1200" dirty="0">
                <a:solidFill>
                  <a:srgbClr val="676F91"/>
                </a:solidFill>
                <a:latin typeface="Arial"/>
                <a:ea typeface="+mn-ea"/>
                <a:cs typeface="+mn-cs"/>
              </a:defRPr>
            </a:lvl1pPr>
          </a:lstStyle>
          <a:p>
            <a:r>
              <a:rPr lang="fr-FR" dirty="0" err="1"/>
              <a:t>Capítulo</a:t>
            </a:r>
            <a:r>
              <a:rPr lang="fr-FR" dirty="0"/>
              <a:t> 2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1326678" y="2852936"/>
            <a:ext cx="5837610" cy="1593701"/>
          </a:xfrm>
        </p:spPr>
        <p:txBody>
          <a:bodyPr/>
          <a:lstStyle>
            <a:lvl1pPr marL="0" indent="0" algn="r">
              <a:buNone/>
              <a:defRPr lang="fr-FR" sz="2400" kern="1200" dirty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3286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903607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texto,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14505"/>
            <a:ext cx="4038600" cy="4536504"/>
          </a:xfrm>
        </p:spPr>
        <p:txBody>
          <a:bodyPr/>
          <a:lstStyle>
            <a:lvl1pPr marL="0" indent="0">
              <a:buClr>
                <a:srgbClr val="A50021"/>
              </a:buClr>
              <a:buFont typeface="Wingdings" pitchFamily="2" charset="2"/>
              <a:buNone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24684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texto,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14505"/>
            <a:ext cx="4038600" cy="4536504"/>
          </a:xfrm>
        </p:spPr>
        <p:txBody>
          <a:bodyPr/>
          <a:lstStyle>
            <a:lvl1pPr marL="0" indent="0">
              <a:buClr>
                <a:srgbClr val="A50021"/>
              </a:buClr>
              <a:buFont typeface="Wingdings" pitchFamily="2" charset="2"/>
              <a:buNone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84988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objet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44008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1392" y="1614505"/>
            <a:ext cx="4038600" cy="4536504"/>
          </a:xfrm>
        </p:spPr>
        <p:txBody>
          <a:bodyPr/>
          <a:lstStyle>
            <a:lvl1pPr marL="0" indent="0">
              <a:buClr>
                <a:srgbClr val="A50021"/>
              </a:buClr>
              <a:buFont typeface="Wingdings" pitchFamily="2" charset="2"/>
              <a:buNone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47425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objeto,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9"/>
          <p:cNvSpPr/>
          <p:nvPr userDrawn="1"/>
        </p:nvSpPr>
        <p:spPr>
          <a:xfrm>
            <a:off x="0" y="0"/>
            <a:ext cx="9140996" cy="1080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3EBD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44008" y="1614505"/>
            <a:ext cx="4038600" cy="4536504"/>
          </a:xfrm>
        </p:spPr>
        <p:txBody>
          <a:bodyPr/>
          <a:lstStyle>
            <a:lvl1pPr marL="342900" indent="-342900">
              <a:buClr>
                <a:srgbClr val="A50021"/>
              </a:buClr>
              <a:buFont typeface="Wingdings" pitchFamily="2" charset="2"/>
              <a:buChar char="§"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1392" y="1614505"/>
            <a:ext cx="4038600" cy="4536504"/>
          </a:xfrm>
        </p:spPr>
        <p:txBody>
          <a:bodyPr/>
          <a:lstStyle>
            <a:lvl1pPr marL="0" indent="0">
              <a:buClr>
                <a:srgbClr val="A50021"/>
              </a:buClr>
              <a:buFont typeface="Wingdings" pitchFamily="2" charset="2"/>
              <a:buNone/>
              <a:defRPr sz="3000">
                <a:latin typeface="Arial" pitchFamily="34" charset="0"/>
                <a:cs typeface="Arial" pitchFamily="34" charset="0"/>
              </a:defRPr>
            </a:lvl1pPr>
            <a:lvl2pPr marL="742950" indent="-285750">
              <a:buSzPct val="100000"/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379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1"/>
          </p:nvPr>
        </p:nvSpPr>
        <p:spPr>
          <a:xfrm>
            <a:off x="0" y="2133773"/>
            <a:ext cx="9159875" cy="2519363"/>
          </a:xfrm>
          <a:solidFill>
            <a:srgbClr val="A50021">
              <a:alpha val="50000"/>
            </a:srgbClr>
          </a:solidFill>
        </p:spPr>
        <p:txBody>
          <a:bodyPr wrap="square" lIns="180000" tIns="180000" rIns="2340000" bIns="180000" rtlCol="0" anchor="ctr" anchorCtr="0">
            <a:noAutofit/>
          </a:bodyPr>
          <a:lstStyle>
            <a:lvl1pPr marL="0" indent="0">
              <a:buNone/>
              <a:defRPr lang="fr-FR" sz="2000" kern="1200" dirty="0">
                <a:solidFill>
                  <a:srgbClr val="FFFFFF"/>
                </a:solidFill>
                <a:cs typeface="+mn-cs"/>
              </a:defRPr>
            </a:lvl1pPr>
          </a:lstStyle>
          <a:p>
            <a:pPr lvl="0" algn="r">
              <a:lnSpc>
                <a:spcPct val="120000"/>
              </a:lnSpc>
              <a:spcBef>
                <a:spcPct val="0"/>
              </a:spcBef>
            </a:pPr>
            <a:endParaRPr lang="fr-FR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5888"/>
            <a:ext cx="9144000" cy="67421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Imagen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0" y="2780928"/>
            <a:ext cx="6911752" cy="1143000"/>
          </a:xfrm>
          <a:prstGeom prst="rect">
            <a:avLst/>
          </a:prstGeom>
        </p:spPr>
        <p:txBody>
          <a:bodyPr/>
          <a:lstStyle>
            <a:lvl1pPr algn="r">
              <a:defRPr lang="fr-FR" sz="2000" b="0" kern="1200" baseline="0" dirty="0">
                <a:solidFill>
                  <a:srgbClr val="FFFFFF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fr-FR" dirty="0" err="1"/>
              <a:t>Quote</a:t>
            </a:r>
            <a:r>
              <a:rPr lang="fr-FR" dirty="0"/>
              <a:t> Arial Regular, 20 pt., </a:t>
            </a:r>
            <a:br>
              <a:rPr lang="fr-FR" dirty="0"/>
            </a:br>
            <a:r>
              <a:rPr lang="fr-FR" dirty="0" err="1"/>
              <a:t>aligned</a:t>
            </a:r>
            <a:r>
              <a:rPr lang="fr-FR" dirty="0"/>
              <a:t> to the right</a:t>
            </a:r>
          </a:p>
        </p:txBody>
      </p:sp>
    </p:spTree>
    <p:extLst>
      <p:ext uri="{BB962C8B-B14F-4D97-AF65-F5344CB8AC3E}">
        <p14:creationId xmlns:p14="http://schemas.microsoft.com/office/powerpoint/2010/main" val="36067372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s de los cuadros (Exempl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24" name="Espace réservé du texte 8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700808"/>
            <a:ext cx="4576194" cy="648072"/>
          </a:xfrm>
          <a:solidFill>
            <a:srgbClr val="A50021"/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▫"/>
              <a:defRPr sz="1800">
                <a:solidFill>
                  <a:schemeClr val="bg1"/>
                </a:solidFill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26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1700808"/>
            <a:ext cx="4576194" cy="648072"/>
          </a:xfrm>
          <a:solidFill>
            <a:srgbClr val="636463"/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▫"/>
              <a:defRPr sz="1800">
                <a:solidFill>
                  <a:schemeClr val="bg1"/>
                </a:solidFill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2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134586"/>
            <a:ext cx="4576194" cy="648072"/>
          </a:xfrm>
          <a:solidFill>
            <a:srgbClr val="676F91"/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▫"/>
              <a:defRPr sz="1800">
                <a:solidFill>
                  <a:schemeClr val="bg1"/>
                </a:solidFill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30" name="Espace réservé du texte 8"/>
          <p:cNvSpPr>
            <a:spLocks noGrp="1"/>
          </p:cNvSpPr>
          <p:nvPr>
            <p:ph type="body" sz="quarter" idx="15" hasCustomPrompt="1"/>
          </p:nvPr>
        </p:nvSpPr>
        <p:spPr>
          <a:xfrm>
            <a:off x="4567806" y="3128204"/>
            <a:ext cx="4576194" cy="654454"/>
          </a:xfrm>
          <a:solidFill>
            <a:srgbClr val="769091"/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▫"/>
              <a:defRPr sz="1800">
                <a:solidFill>
                  <a:schemeClr val="bg1"/>
                </a:solidFill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31" name="Espace réservé du texte 8"/>
          <p:cNvSpPr>
            <a:spLocks noGrp="1"/>
          </p:cNvSpPr>
          <p:nvPr>
            <p:ph type="body" sz="quarter" idx="16" hasCustomPrompt="1"/>
          </p:nvPr>
        </p:nvSpPr>
        <p:spPr>
          <a:xfrm>
            <a:off x="6474" y="5229200"/>
            <a:ext cx="4565526" cy="6480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rgbClr val="636463"/>
              </a:buClr>
              <a:buFont typeface="Arial" panose="020B0604020202020204" pitchFamily="34" charset="0"/>
              <a:buChar char="▫"/>
              <a:defRPr lang="fr-FR" sz="1800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32" name="Espace réservé du texte 8"/>
          <p:cNvSpPr>
            <a:spLocks noGrp="1"/>
          </p:cNvSpPr>
          <p:nvPr>
            <p:ph type="body" sz="quarter" idx="17" hasCustomPrompt="1"/>
          </p:nvPr>
        </p:nvSpPr>
        <p:spPr>
          <a:xfrm>
            <a:off x="13742" y="4581128"/>
            <a:ext cx="4558258" cy="648072"/>
          </a:xfrm>
          <a:solidFill>
            <a:srgbClr val="D2AD86"/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rgbClr val="636463"/>
              </a:buClr>
              <a:buFont typeface="Arial" panose="020B0604020202020204" pitchFamily="34" charset="0"/>
              <a:buChar char="▫"/>
              <a:defRPr lang="fr-FR" sz="1800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33" name="Espace réservé du texte 8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0" y="4581128"/>
            <a:ext cx="4572000" cy="648072"/>
          </a:xfrm>
          <a:solidFill>
            <a:srgbClr val="A3AD90"/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rgbClr val="636463"/>
              </a:buClr>
              <a:buFont typeface="Arial" panose="020B0604020202020204" pitchFamily="34" charset="0"/>
              <a:buChar char="▫"/>
              <a:defRPr lang="fr-FR" sz="1800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14" name="Espace réservé du texte 8"/>
          <p:cNvSpPr>
            <a:spLocks noGrp="1"/>
          </p:cNvSpPr>
          <p:nvPr>
            <p:ph type="body" sz="quarter" idx="21" hasCustomPrompt="1"/>
          </p:nvPr>
        </p:nvSpPr>
        <p:spPr>
          <a:xfrm>
            <a:off x="-4167" y="3782658"/>
            <a:ext cx="4576194" cy="64807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▫"/>
              <a:defRPr lang="fr-FR" sz="1800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2pPr>
            <a:lvl5pPr marL="1828800" indent="0">
              <a:buNone/>
              <a:defRPr/>
            </a:lvl5pPr>
          </a:lstStyle>
          <a:p>
            <a: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36463"/>
              </a:buClr>
              <a:buSzPct val="100000"/>
              <a:buFont typeface="Arial" panose="020B0604020202020204" pitchFamily="34" charset="0"/>
              <a:buChar char="▫"/>
            </a:pPr>
            <a:r>
              <a:rPr lang="fr-FR" dirty="0"/>
              <a:t>Texto</a:t>
            </a:r>
          </a:p>
        </p:txBody>
      </p:sp>
      <p:sp>
        <p:nvSpPr>
          <p:cNvPr id="17" name="Espace réservé du texte 8"/>
          <p:cNvSpPr>
            <a:spLocks noGrp="1"/>
          </p:cNvSpPr>
          <p:nvPr>
            <p:ph type="body" sz="quarter" idx="22" hasCustomPrompt="1"/>
          </p:nvPr>
        </p:nvSpPr>
        <p:spPr>
          <a:xfrm>
            <a:off x="4567806" y="3782658"/>
            <a:ext cx="4576194" cy="65445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▫"/>
              <a:defRPr lang="fr-FR" sz="1800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19" name="Espace réservé du texte 8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00" y="2348880"/>
            <a:ext cx="4576194" cy="64807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▫"/>
              <a:defRPr sz="1800">
                <a:solidFill>
                  <a:schemeClr val="bg1"/>
                </a:solidFill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22" name="Espace réservé du texte 8"/>
          <p:cNvSpPr>
            <a:spLocks noGrp="1"/>
          </p:cNvSpPr>
          <p:nvPr>
            <p:ph type="body" sz="quarter" idx="24" hasCustomPrompt="1"/>
          </p:nvPr>
        </p:nvSpPr>
        <p:spPr>
          <a:xfrm>
            <a:off x="0" y="2348880"/>
            <a:ext cx="4576194" cy="65445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▫"/>
              <a:defRPr lang="fr-FR" sz="180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18" name="Espace réservé du texte 8"/>
          <p:cNvSpPr>
            <a:spLocks noGrp="1"/>
          </p:cNvSpPr>
          <p:nvPr>
            <p:ph type="body" sz="quarter" idx="25" hasCustomPrompt="1"/>
          </p:nvPr>
        </p:nvSpPr>
        <p:spPr>
          <a:xfrm>
            <a:off x="4572000" y="5229200"/>
            <a:ext cx="4572000" cy="64807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marL="457200" indent="-457200">
              <a:buClr>
                <a:schemeClr val="bg1"/>
              </a:buClr>
              <a:buFont typeface="Arial" panose="020B0604020202020204" pitchFamily="34" charset="0"/>
              <a:buChar char="▫"/>
              <a:defRPr lang="fr-FR" sz="2800" b="0" kern="1200" dirty="0" smtClean="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42950" indent="-285750">
              <a:buClr>
                <a:srgbClr val="636463"/>
              </a:buClr>
              <a:buFont typeface="Arial" panose="020B0604020202020204" pitchFamily="34" charset="0"/>
              <a:buChar char="▫"/>
              <a:defRPr lang="fr-FR" sz="1800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2pPr>
            <a:lvl5pPr marL="1828800" indent="0">
              <a:buNone/>
              <a:defRPr/>
            </a:lvl5pPr>
          </a:lstStyle>
          <a:p>
            <a:pPr lvl="1"/>
            <a:r>
              <a:rPr lang="fr-FR" dirty="0"/>
              <a:t>Texto</a:t>
            </a:r>
          </a:p>
        </p:txBody>
      </p:sp>
      <p:sp>
        <p:nvSpPr>
          <p:cNvPr id="21" name="Espace réservé du texte 4"/>
          <p:cNvSpPr>
            <a:spLocks noGrp="1"/>
          </p:cNvSpPr>
          <p:nvPr>
            <p:ph type="body" sz="quarter" idx="26" hasCustomPrompt="1"/>
          </p:nvPr>
        </p:nvSpPr>
        <p:spPr>
          <a:xfrm>
            <a:off x="468312" y="908720"/>
            <a:ext cx="8208143" cy="504056"/>
          </a:xfrm>
          <a:noFill/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2400" b="0" i="1" kern="1200" dirty="0" smtClean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Subtítulo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42682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tra (Color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7" hasCustomPrompt="1"/>
          </p:nvPr>
        </p:nvSpPr>
        <p:spPr>
          <a:xfrm>
            <a:off x="1971" y="1421210"/>
            <a:ext cx="9153525" cy="855662"/>
          </a:xfrm>
          <a:noFill/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Texto</a:t>
            </a:r>
          </a:p>
        </p:txBody>
      </p:sp>
      <p:sp>
        <p:nvSpPr>
          <p:cNvPr id="30" name="Espace réservé du texte 26"/>
          <p:cNvSpPr>
            <a:spLocks noGrp="1"/>
          </p:cNvSpPr>
          <p:nvPr>
            <p:ph type="body" sz="quarter" idx="18" hasCustomPrompt="1"/>
          </p:nvPr>
        </p:nvSpPr>
        <p:spPr>
          <a:xfrm>
            <a:off x="1971" y="2276872"/>
            <a:ext cx="9153525" cy="855662"/>
          </a:xfrm>
          <a:noFill/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636463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Texto</a:t>
            </a:r>
          </a:p>
        </p:txBody>
      </p:sp>
      <p:sp>
        <p:nvSpPr>
          <p:cNvPr id="31" name="Espace réservé du texte 26"/>
          <p:cNvSpPr>
            <a:spLocks noGrp="1"/>
          </p:cNvSpPr>
          <p:nvPr>
            <p:ph type="body" sz="quarter" idx="19" hasCustomPrompt="1"/>
          </p:nvPr>
        </p:nvSpPr>
        <p:spPr>
          <a:xfrm>
            <a:off x="1971" y="3140968"/>
            <a:ext cx="9153525" cy="855662"/>
          </a:xfrm>
          <a:noFill/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676F91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Texto</a:t>
            </a:r>
          </a:p>
        </p:txBody>
      </p:sp>
      <p:sp>
        <p:nvSpPr>
          <p:cNvPr id="32" name="Espace réservé du texte 26"/>
          <p:cNvSpPr>
            <a:spLocks noGrp="1"/>
          </p:cNvSpPr>
          <p:nvPr>
            <p:ph type="body" sz="quarter" idx="20" hasCustomPrompt="1"/>
          </p:nvPr>
        </p:nvSpPr>
        <p:spPr>
          <a:xfrm>
            <a:off x="1971" y="4005064"/>
            <a:ext cx="9153525" cy="855662"/>
          </a:xfrm>
          <a:noFill/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769091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Texto</a:t>
            </a:r>
          </a:p>
        </p:txBody>
      </p:sp>
      <p:sp>
        <p:nvSpPr>
          <p:cNvPr id="33" name="Espace réservé du texte 26"/>
          <p:cNvSpPr>
            <a:spLocks noGrp="1"/>
          </p:cNvSpPr>
          <p:nvPr>
            <p:ph type="body" sz="quarter" idx="21" hasCustomPrompt="1"/>
          </p:nvPr>
        </p:nvSpPr>
        <p:spPr>
          <a:xfrm>
            <a:off x="1971" y="4869160"/>
            <a:ext cx="9153525" cy="855662"/>
          </a:xfrm>
          <a:noFill/>
        </p:spPr>
        <p:txBody>
          <a:bodyPr wrap="square" lIns="1152000" tIns="360000" rIns="360000" bIns="360000" rtlCol="0" anchor="ctr" anchorCtr="0">
            <a:noAutofit/>
          </a:bodyPr>
          <a:lstStyle>
            <a:lvl1pPr marL="342900" indent="-342900">
              <a:buClr>
                <a:schemeClr val="bg1"/>
              </a:buClr>
              <a:buFont typeface="Wingdings" panose="05000000000000000000" pitchFamily="2" charset="2"/>
              <a:buChar char="§"/>
              <a:defRPr kumimoji="0" lang="fr-FR" sz="2400" b="0" i="0" u="none" strike="noStrike" kern="0" cap="none" spc="0" normalizeH="0" baseline="0" dirty="0">
                <a:ln>
                  <a:noFill/>
                </a:ln>
                <a:solidFill>
                  <a:srgbClr val="D2AD86"/>
                </a:solidFill>
                <a:effectLst/>
                <a:uLnTx/>
                <a:uFillTx/>
                <a:latin typeface="Arial"/>
                <a:cs typeface="+mn-cs"/>
              </a:defRPr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 Texto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A50021"/>
                </a:solidFill>
              </a:defRPr>
            </a:lvl1pPr>
          </a:lstStyle>
          <a:p>
            <a:pPr lvl="0"/>
            <a:r>
              <a:rPr lang="fr-FR" dirty="0"/>
              <a:t>Colores de la </a:t>
            </a:r>
            <a:r>
              <a:rPr lang="fr-FR" dirty="0" err="1"/>
              <a:t>letra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326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ítul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5"/>
          <p:cNvSpPr txBox="1"/>
          <p:nvPr userDrawn="1"/>
        </p:nvSpPr>
        <p:spPr>
          <a:xfrm>
            <a:off x="0" y="1707904"/>
            <a:ext cx="9143999" cy="3902322"/>
          </a:xfrm>
          <a:prstGeom prst="rect">
            <a:avLst/>
          </a:prstGeom>
          <a:solidFill>
            <a:srgbClr val="769091"/>
          </a:solidFill>
        </p:spPr>
        <p:txBody>
          <a:bodyPr wrap="square" lIns="1152000" tIns="360000" rIns="2304000" bIns="360000" rtlCol="0" anchor="ctr" anchorCtr="0">
            <a:noAutofit/>
          </a:bodyPr>
          <a:lstStyle/>
          <a:p>
            <a:pPr marL="0" marR="0" lvl="0" indent="0" algn="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512" y="188640"/>
            <a:ext cx="8016751" cy="494062"/>
          </a:xfrm>
          <a:prstGeom prst="rect">
            <a:avLst/>
          </a:prstGeom>
        </p:spPr>
        <p:txBody>
          <a:bodyPr/>
          <a:lstStyle>
            <a:lvl1pPr algn="l">
              <a:defRPr lang="fr-FR" sz="2800" b="0" kern="1200" dirty="0">
                <a:solidFill>
                  <a:srgbClr val="769091"/>
                </a:solidFill>
                <a:latin typeface="Arial"/>
                <a:ea typeface="+mn-ea"/>
                <a:cs typeface="+mn-cs"/>
              </a:defRPr>
            </a:lvl1pPr>
          </a:lstStyle>
          <a:p>
            <a:r>
              <a:rPr lang="fr-FR" dirty="0" err="1"/>
              <a:t>Capítulo</a:t>
            </a:r>
            <a:r>
              <a:rPr lang="fr-FR" dirty="0"/>
              <a:t> 3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1326678" y="2852936"/>
            <a:ext cx="5837610" cy="1593701"/>
          </a:xfrm>
        </p:spPr>
        <p:txBody>
          <a:bodyPr/>
          <a:lstStyle>
            <a:lvl1pPr marL="0" indent="0" algn="r">
              <a:buNone/>
              <a:defRPr lang="fr-FR" sz="2400" kern="1200" dirty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3286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ítul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5"/>
          <p:cNvSpPr txBox="1"/>
          <p:nvPr userDrawn="1"/>
        </p:nvSpPr>
        <p:spPr>
          <a:xfrm>
            <a:off x="0" y="1707904"/>
            <a:ext cx="9143999" cy="3902322"/>
          </a:xfrm>
          <a:prstGeom prst="rect">
            <a:avLst/>
          </a:prstGeom>
          <a:solidFill>
            <a:srgbClr val="D2AD86"/>
          </a:solidFill>
        </p:spPr>
        <p:txBody>
          <a:bodyPr wrap="square" lIns="1152000" tIns="360000" rIns="2304000" bIns="360000" rtlCol="0" anchor="ctr" anchorCtr="0">
            <a:noAutofit/>
          </a:bodyPr>
          <a:lstStyle/>
          <a:p>
            <a:pPr marL="0" marR="0" lvl="0" indent="0" algn="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512" y="188640"/>
            <a:ext cx="8016751" cy="494062"/>
          </a:xfrm>
          <a:prstGeom prst="rect">
            <a:avLst/>
          </a:prstGeom>
        </p:spPr>
        <p:txBody>
          <a:bodyPr/>
          <a:lstStyle>
            <a:lvl1pPr algn="l">
              <a:defRPr lang="fr-FR" sz="2800" b="0" kern="1200" dirty="0">
                <a:solidFill>
                  <a:srgbClr val="D2AD86"/>
                </a:solidFill>
                <a:latin typeface="Arial"/>
                <a:ea typeface="+mn-ea"/>
                <a:cs typeface="+mn-cs"/>
              </a:defRPr>
            </a:lvl1pPr>
          </a:lstStyle>
          <a:p>
            <a:r>
              <a:rPr lang="fr-FR" dirty="0" err="1"/>
              <a:t>Capítulo</a:t>
            </a:r>
            <a:r>
              <a:rPr lang="fr-FR" dirty="0"/>
              <a:t> 4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1326678" y="2852936"/>
            <a:ext cx="5837610" cy="1593701"/>
          </a:xfrm>
        </p:spPr>
        <p:txBody>
          <a:bodyPr/>
          <a:lstStyle>
            <a:lvl1pPr marL="0" indent="0" algn="r">
              <a:buNone/>
              <a:defRPr lang="fr-FR" sz="2400" kern="1200" dirty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3286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ítul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5"/>
          <p:cNvSpPr txBox="1"/>
          <p:nvPr userDrawn="1"/>
        </p:nvSpPr>
        <p:spPr>
          <a:xfrm>
            <a:off x="0" y="1707904"/>
            <a:ext cx="9143999" cy="3902322"/>
          </a:xfrm>
          <a:prstGeom prst="rect">
            <a:avLst/>
          </a:prstGeom>
          <a:solidFill>
            <a:srgbClr val="636463"/>
          </a:solidFill>
        </p:spPr>
        <p:txBody>
          <a:bodyPr wrap="square" lIns="1152000" tIns="360000" rIns="2304000" bIns="360000" rtlCol="0" anchor="ctr" anchorCtr="0">
            <a:noAutofit/>
          </a:bodyPr>
          <a:lstStyle/>
          <a:p>
            <a:pPr marL="0" marR="0" lvl="0" indent="0" algn="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512" y="188640"/>
            <a:ext cx="8016751" cy="494062"/>
          </a:xfrm>
          <a:prstGeom prst="rect">
            <a:avLst/>
          </a:prstGeom>
        </p:spPr>
        <p:txBody>
          <a:bodyPr/>
          <a:lstStyle>
            <a:lvl1pPr algn="l">
              <a:defRPr lang="fr-FR" sz="2800" b="0" kern="1200" dirty="0">
                <a:solidFill>
                  <a:srgbClr val="636463"/>
                </a:solidFill>
                <a:latin typeface="Arial"/>
                <a:ea typeface="+mn-ea"/>
                <a:cs typeface="+mn-cs"/>
              </a:defRPr>
            </a:lvl1pPr>
          </a:lstStyle>
          <a:p>
            <a:r>
              <a:rPr lang="fr-FR" dirty="0" err="1"/>
              <a:t>Capítulo</a:t>
            </a:r>
            <a:r>
              <a:rPr lang="fr-FR" dirty="0"/>
              <a:t> 5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1326678" y="2852936"/>
            <a:ext cx="5837610" cy="1593701"/>
          </a:xfrm>
        </p:spPr>
        <p:txBody>
          <a:bodyPr/>
          <a:lstStyle>
            <a:lvl1pPr marL="0" indent="0" algn="r">
              <a:buNone/>
              <a:defRPr lang="fr-FR" sz="2400" kern="1200" dirty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22447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la presentació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:\Pubmz\ADMIN\CHARTE GRAPHIQUE OIE\REFONTE 2013\ELEMENTS Guide Visual OIE\16-nom horizontal\PNG-300dpi\name+lema-03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46" y="6127576"/>
            <a:ext cx="6381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texte 5"/>
          <p:cNvSpPr>
            <a:spLocks noGrp="1"/>
          </p:cNvSpPr>
          <p:nvPr>
            <p:ph type="body" sz="quarter" idx="10" hasCustomPrompt="1"/>
          </p:nvPr>
        </p:nvSpPr>
        <p:spPr>
          <a:xfrm>
            <a:off x="1166813" y="5145088"/>
            <a:ext cx="5842000" cy="862012"/>
          </a:xfrm>
        </p:spPr>
        <p:txBody>
          <a:bodyPr/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fr-FR" dirty="0" err="1"/>
              <a:t>Localización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evento</a:t>
            </a:r>
            <a:endParaRPr lang="fr-FR" dirty="0"/>
          </a:p>
          <a:p>
            <a:pPr lvl="0"/>
            <a:r>
              <a:rPr lang="fr-FR" dirty="0"/>
              <a:t>Data</a:t>
            </a:r>
          </a:p>
          <a:p>
            <a:pPr lvl="0"/>
            <a:r>
              <a:rPr lang="fr-FR" dirty="0"/>
              <a:t>Arial 14 pt. 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174750" y="2130426"/>
            <a:ext cx="5849938" cy="362470"/>
          </a:xfrm>
          <a:prstGeom prst="rect">
            <a:avLst/>
          </a:prstGeom>
        </p:spPr>
        <p:txBody>
          <a:bodyPr/>
          <a:lstStyle>
            <a:lvl1pPr algn="r">
              <a:defRPr lang="fr-FR" sz="1800" b="1" kern="1200" dirty="0">
                <a:solidFill>
                  <a:srgbClr val="63646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dirty="0"/>
              <a:t>Nombre </a:t>
            </a:r>
            <a:r>
              <a:rPr lang="es-ES" noProof="0" dirty="0"/>
              <a:t>del orador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74750" y="3692624"/>
            <a:ext cx="5837610" cy="1170483"/>
          </a:xfrm>
        </p:spPr>
        <p:txBody>
          <a:bodyPr/>
          <a:lstStyle>
            <a:lvl1pPr marL="0" indent="0" algn="r">
              <a:buNone/>
              <a:defRPr lang="fr-FR" sz="2400" kern="1200" dirty="0">
                <a:solidFill>
                  <a:srgbClr val="A5002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err="1"/>
              <a:t>Título</a:t>
            </a:r>
            <a:r>
              <a:rPr lang="fr-FR" dirty="0"/>
              <a:t> de la </a:t>
            </a:r>
            <a:r>
              <a:rPr lang="fr-FR" dirty="0" err="1"/>
              <a:t>presentación</a:t>
            </a:r>
            <a:endParaRPr lang="fr-FR" dirty="0"/>
          </a:p>
          <a:p>
            <a:r>
              <a:rPr lang="fr-FR" dirty="0"/>
              <a:t>Arial 24 pt.</a:t>
            </a:r>
          </a:p>
        </p:txBody>
      </p:sp>
      <p:pic>
        <p:nvPicPr>
          <p:cNvPr id="4" name="Imagen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379" y="869521"/>
            <a:ext cx="1913428" cy="838630"/>
          </a:xfrm>
          <a:prstGeom prst="rect">
            <a:avLst/>
          </a:prstGeom>
        </p:spPr>
      </p:pic>
      <p:pic>
        <p:nvPicPr>
          <p:cNvPr id="11" name="99638db0-9fa5-495f-99d5-02ce6da1733e" descr="7107F13B-2B31-4DE3-9BEB-496579FAA57C@oielan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23" y="6443258"/>
            <a:ext cx="672505" cy="29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82688" y="2420888"/>
            <a:ext cx="5842000" cy="288032"/>
          </a:xfrm>
        </p:spPr>
        <p:txBody>
          <a:bodyPr/>
          <a:lstStyle>
            <a:lvl1pPr marL="0" indent="0" algn="r">
              <a:buNone/>
              <a:defRPr sz="1800" b="0"/>
            </a:lvl1pPr>
          </a:lstStyle>
          <a:p>
            <a:pPr lvl="0"/>
            <a:r>
              <a:rPr lang="es-ES" noProof="0" dirty="0"/>
              <a:t>Función del orador</a:t>
            </a:r>
          </a:p>
        </p:txBody>
      </p:sp>
    </p:spTree>
    <p:extLst>
      <p:ext uri="{BB962C8B-B14F-4D97-AF65-F5344CB8AC3E}">
        <p14:creationId xmlns:p14="http://schemas.microsoft.com/office/powerpoint/2010/main" val="383968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la presentació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O:\Pubmz\ADMIN\CHARTE GRAPHIQUE OIE\REFONTE 2013\ELEMENTS Guide Visual OIE\16-nom horizontal\PNG-300dpi\name+lema-03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46" y="6127576"/>
            <a:ext cx="6381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1170334" y="5096793"/>
            <a:ext cx="5849938" cy="852487"/>
          </a:xfrm>
        </p:spPr>
        <p:txBody>
          <a:bodyPr/>
          <a:lstStyle>
            <a:lvl1pPr marL="0" indent="0" algn="r">
              <a:buNone/>
              <a:defRPr sz="1400" b="1" baseline="0"/>
            </a:lvl1pPr>
          </a:lstStyle>
          <a:p>
            <a:pPr lvl="0"/>
            <a:r>
              <a:rPr lang="fr-FR" dirty="0" err="1"/>
              <a:t>Localización</a:t>
            </a:r>
            <a:r>
              <a:rPr lang="fr-FR" dirty="0"/>
              <a:t> 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evento</a:t>
            </a:r>
            <a:endParaRPr lang="fr-FR" dirty="0"/>
          </a:p>
          <a:p>
            <a:pPr lvl="0"/>
            <a:r>
              <a:rPr lang="fr-FR" dirty="0"/>
              <a:t>Data</a:t>
            </a:r>
          </a:p>
          <a:p>
            <a:pPr lvl="0"/>
            <a:r>
              <a:rPr lang="fr-FR" dirty="0"/>
              <a:t>Arial 14 pt.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1170334" y="2566988"/>
            <a:ext cx="5849938" cy="1704975"/>
          </a:xfrm>
        </p:spPr>
        <p:txBody>
          <a:bodyPr/>
          <a:lstStyle>
            <a:lvl1pPr marL="0" indent="0" algn="r">
              <a:buNone/>
              <a:defRPr lang="fr-FR" sz="240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</a:lstStyle>
          <a:p>
            <a:pPr lvl="0"/>
            <a:r>
              <a:rPr lang="fr-FR" dirty="0" err="1"/>
              <a:t>Título</a:t>
            </a:r>
            <a:r>
              <a:rPr lang="fr-FR" dirty="0"/>
              <a:t> de la </a:t>
            </a:r>
            <a:r>
              <a:rPr lang="fr-FR" dirty="0" err="1"/>
              <a:t>presentación</a:t>
            </a:r>
            <a:endParaRPr lang="fr-FR" dirty="0"/>
          </a:p>
          <a:p>
            <a:pPr lvl="0"/>
            <a:r>
              <a:rPr lang="fr-FR" dirty="0"/>
              <a:t>Arial 24 pt.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1170334" y="855663"/>
            <a:ext cx="5849938" cy="341089"/>
          </a:xfrm>
        </p:spPr>
        <p:txBody>
          <a:bodyPr/>
          <a:lstStyle>
            <a:lvl1pPr marL="0" indent="0" algn="r">
              <a:buNone/>
              <a:defRPr sz="1800" b="1" baseline="0"/>
            </a:lvl1pPr>
          </a:lstStyle>
          <a:p>
            <a:pPr lvl="0"/>
            <a:r>
              <a:rPr lang="fr-FR" dirty="0"/>
              <a:t>Nombre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orador</a:t>
            </a:r>
            <a:endParaRPr lang="fr-FR" dirty="0"/>
          </a:p>
        </p:txBody>
      </p:sp>
      <p:pic>
        <p:nvPicPr>
          <p:cNvPr id="9" name="Imagen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915" y="5369462"/>
            <a:ext cx="1260000" cy="552241"/>
          </a:xfrm>
          <a:prstGeom prst="rect">
            <a:avLst/>
          </a:prstGeom>
        </p:spPr>
      </p:pic>
      <p:sp>
        <p:nvSpPr>
          <p:cNvPr id="7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1170334" y="1124745"/>
            <a:ext cx="5849938" cy="288032"/>
          </a:xfrm>
        </p:spPr>
        <p:txBody>
          <a:bodyPr/>
          <a:lstStyle>
            <a:lvl1pPr marL="0" indent="0" algn="r">
              <a:buNone/>
              <a:defRPr sz="1800" b="0" baseline="0"/>
            </a:lvl1pPr>
          </a:lstStyle>
          <a:p>
            <a:pPr lvl="0"/>
            <a:r>
              <a:rPr lang="fr-FR" dirty="0" err="1"/>
              <a:t>Función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orador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826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cia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5"/>
          <p:cNvSpPr txBox="1"/>
          <p:nvPr userDrawn="1"/>
        </p:nvSpPr>
        <p:spPr>
          <a:xfrm>
            <a:off x="1" y="1707904"/>
            <a:ext cx="9144000" cy="3902322"/>
          </a:xfrm>
          <a:prstGeom prst="rect">
            <a:avLst/>
          </a:prstGeom>
          <a:solidFill>
            <a:srgbClr val="A50021"/>
          </a:solidFill>
        </p:spPr>
        <p:txBody>
          <a:bodyPr wrap="square" lIns="1152000" tIns="360000" rIns="2304000" bIns="360000" rtlCol="0" anchor="ctr" anchorCtr="0">
            <a:noAutofit/>
          </a:bodyPr>
          <a:lstStyle/>
          <a:p>
            <a:pPr marL="0" marR="0" lvl="0" indent="0" algn="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95536" y="260649"/>
            <a:ext cx="8352928" cy="1296143"/>
          </a:xfrm>
        </p:spPr>
        <p:txBody>
          <a:bodyPr anchor="ctr"/>
          <a:lstStyle>
            <a:lvl1pPr marL="0" indent="0" algn="ctr">
              <a:buNone/>
              <a:defRPr lang="fr-FR" sz="4000" b="1" kern="1200" baseline="0" dirty="0">
                <a:solidFill>
                  <a:srgbClr val="A5002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Gracias </a:t>
            </a:r>
            <a:r>
              <a:rPr lang="fr-FR" dirty="0" err="1"/>
              <a:t>por</a:t>
            </a:r>
            <a:r>
              <a:rPr lang="fr-FR" dirty="0"/>
              <a:t> su </a:t>
            </a:r>
            <a:r>
              <a:rPr lang="fr-FR" dirty="0" err="1"/>
              <a:t>atención</a:t>
            </a:r>
            <a:endParaRPr lang="fr-FR" dirty="0"/>
          </a:p>
        </p:txBody>
      </p:sp>
      <p:pic>
        <p:nvPicPr>
          <p:cNvPr id="8" name="Imagen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3904705"/>
            <a:ext cx="4118400" cy="676423"/>
          </a:xfrm>
          <a:prstGeom prst="rect">
            <a:avLst/>
          </a:prstGeom>
        </p:spPr>
      </p:pic>
      <p:sp>
        <p:nvSpPr>
          <p:cNvPr id="3" name="Espace réservé pour une image  2"/>
          <p:cNvSpPr>
            <a:spLocks noGrp="1"/>
          </p:cNvSpPr>
          <p:nvPr>
            <p:ph type="pic" sz="quarter" idx="10"/>
          </p:nvPr>
        </p:nvSpPr>
        <p:spPr>
          <a:xfrm>
            <a:off x="395288" y="1989138"/>
            <a:ext cx="3600450" cy="324008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4321175" y="2420938"/>
            <a:ext cx="4465638" cy="858837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Nombre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orador</a:t>
            </a:r>
            <a:endParaRPr lang="fr-FR" dirty="0"/>
          </a:p>
        </p:txBody>
      </p:sp>
      <p:sp>
        <p:nvSpPr>
          <p:cNvPr id="16" name="CuadroTexto 9"/>
          <p:cNvSpPr txBox="1"/>
          <p:nvPr userDrawn="1"/>
        </p:nvSpPr>
        <p:spPr>
          <a:xfrm>
            <a:off x="755576" y="5810524"/>
            <a:ext cx="3240360" cy="85883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r-FR" sz="1200" kern="0" dirty="0">
                <a:solidFill>
                  <a:srgbClr val="5F5F5F"/>
                </a:solidFill>
                <a:cs typeface="Arial" pitchFamily="34" charset="0"/>
              </a:rPr>
              <a:t>12, rue de Prony, 75017 </a:t>
            </a:r>
            <a:r>
              <a:rPr lang="fr-FR" sz="1200" kern="0" dirty="0" err="1">
                <a:solidFill>
                  <a:srgbClr val="5F5F5F"/>
                </a:solidFill>
                <a:cs typeface="Arial" pitchFamily="34" charset="0"/>
              </a:rPr>
              <a:t>París</a:t>
            </a:r>
            <a:r>
              <a:rPr lang="fr-FR" sz="1200" kern="0" dirty="0">
                <a:solidFill>
                  <a:srgbClr val="5F5F5F"/>
                </a:solidFill>
                <a:cs typeface="Arial" pitchFamily="34" charset="0"/>
              </a:rPr>
              <a:t>, Francia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1" kern="0" dirty="0">
                <a:solidFill>
                  <a:srgbClr val="5F5F5F"/>
                </a:solidFill>
                <a:cs typeface="Arial" pitchFamily="34" charset="0"/>
              </a:rPr>
              <a:t>www.oie.int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fr-FR" sz="1400" b="0" kern="0" dirty="0">
                <a:solidFill>
                  <a:srgbClr val="5F5F5F"/>
                </a:solidFill>
                <a:cs typeface="Arial" pitchFamily="34" charset="0"/>
              </a:rPr>
              <a:t>media@oie.int</a:t>
            </a:r>
            <a:r>
              <a:rPr lang="fr-FR" sz="1400" b="0" kern="0" baseline="0" dirty="0">
                <a:solidFill>
                  <a:srgbClr val="5F5F5F"/>
                </a:solidFill>
                <a:cs typeface="Arial" pitchFamily="34" charset="0"/>
              </a:rPr>
              <a:t>  -  </a:t>
            </a:r>
            <a:r>
              <a:rPr lang="fr-FR" sz="1400" b="0" kern="0" dirty="0">
                <a:solidFill>
                  <a:srgbClr val="5F5F5F"/>
                </a:solidFill>
                <a:cs typeface="Arial" pitchFamily="34" charset="0"/>
              </a:rPr>
              <a:t>oie@oie.int </a:t>
            </a:r>
          </a:p>
        </p:txBody>
      </p:sp>
      <p:pic>
        <p:nvPicPr>
          <p:cNvPr id="12" name="Picture 23" descr="O:\Pubmz\ADMIN\CHARTE GRAPHIQUE OIE\Logos réseaux sociaux carrés\Youtube_gris.pn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44" b="14284"/>
          <a:stretch/>
        </p:blipFill>
        <p:spPr bwMode="auto">
          <a:xfrm>
            <a:off x="7812312" y="6086507"/>
            <a:ext cx="504081" cy="36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4" descr="O:\Pubmz\ADMIN\CHARTE GRAPHIQUE OIE\Logos réseaux sociaux carrés\Facebook_gris.pn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44" b="14284"/>
          <a:stretch/>
        </p:blipFill>
        <p:spPr bwMode="auto">
          <a:xfrm>
            <a:off x="6330255" y="6086507"/>
            <a:ext cx="504081" cy="36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5" descr="O:\Pubmz\ADMIN\CHARTE GRAPHIQUE OIE\Logos réseaux sociaux carrés\FlickR_gris.png"/>
          <p:cNvPicPr>
            <a:picLocks noChangeAspect="1" noChangeArrowheads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76" b="12452"/>
          <a:stretch/>
        </p:blipFill>
        <p:spPr bwMode="auto">
          <a:xfrm>
            <a:off x="8316391" y="6086507"/>
            <a:ext cx="504081" cy="36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6" descr="O:\Pubmz\ADMIN\CHARTE GRAPHIQUE OIE\Logos réseaux sociaux carrés\Twitter_gris.png"/>
          <p:cNvPicPr>
            <a:picLocks noChangeAspect="1" noChangeArrowheads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44" b="14284"/>
          <a:stretch/>
        </p:blipFill>
        <p:spPr bwMode="auto">
          <a:xfrm>
            <a:off x="6834336" y="6086507"/>
            <a:ext cx="504081" cy="36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O:\Pubmz\ADMIN\CHARTE GRAPHIQUE OIE\Logos réseaux sociaux carrés\LinkedIn_gris.png"/>
          <p:cNvPicPr>
            <a:picLocks noChangeAspect="1" noChangeArrowheads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1" t="14002" r="10567" b="9649"/>
          <a:stretch/>
        </p:blipFill>
        <p:spPr bwMode="auto">
          <a:xfrm>
            <a:off x="7380312" y="6086506"/>
            <a:ext cx="386165" cy="36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18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0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lumMod val="80000"/>
              </a:schemeClr>
            </a:gs>
            <a:gs pos="60000">
              <a:srgbClr val="FFFF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CuadroTexto 21"/>
          <p:cNvSpPr txBox="1"/>
          <p:nvPr/>
        </p:nvSpPr>
        <p:spPr>
          <a:xfrm>
            <a:off x="2333138" y="6467772"/>
            <a:ext cx="6664688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" sz="900" dirty="0">
                <a:solidFill>
                  <a:srgbClr val="636463"/>
                </a:solidFill>
              </a:rPr>
              <a:t>Organización Mundial de</a:t>
            </a:r>
            <a:r>
              <a:rPr lang="es-ES" sz="900" baseline="0" dirty="0">
                <a:solidFill>
                  <a:srgbClr val="636463"/>
                </a:solidFill>
              </a:rPr>
              <a:t> </a:t>
            </a:r>
            <a:r>
              <a:rPr lang="es-ES" sz="900" dirty="0">
                <a:solidFill>
                  <a:srgbClr val="636463"/>
                </a:solidFill>
              </a:rPr>
              <a:t>Sanidad Animal · Proteger a los animales, Preservar nuestro futuro | </a:t>
            </a:r>
            <a:fld id="{0D7EA1A0-CE32-4247-BC46-C2A36BF69406}" type="slidenum">
              <a:rPr lang="es-ES" sz="900" b="1">
                <a:solidFill>
                  <a:srgbClr val="636463"/>
                </a:solidFill>
              </a:rPr>
              <a:pPr algn="r">
                <a:lnSpc>
                  <a:spcPct val="120000"/>
                </a:lnSpc>
              </a:pPr>
              <a:t>‹Nº›</a:t>
            </a:fld>
            <a:r>
              <a:rPr lang="es-ES" sz="800" dirty="0">
                <a:solidFill>
                  <a:srgbClr val="636463"/>
                </a:solidFill>
              </a:rPr>
              <a:t> </a:t>
            </a:r>
            <a:r>
              <a:rPr lang="es-ES" sz="900" dirty="0">
                <a:solidFill>
                  <a:srgbClr val="636463"/>
                </a:solidFill>
              </a:rPr>
              <a:t> </a:t>
            </a:r>
          </a:p>
        </p:txBody>
      </p:sp>
      <p:pic>
        <p:nvPicPr>
          <p:cNvPr id="5123" name="99638db0-9fa5-495f-99d5-02ce6da1733e" descr="7107F13B-2B31-4DE3-9BEB-496579FAA57C@oielan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23" y="6443258"/>
            <a:ext cx="672505" cy="29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28"/>
          <p:cNvSpPr/>
          <p:nvPr userDrawn="1"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Titre 1"/>
          <p:cNvSpPr txBox="1">
            <a:spLocks/>
          </p:cNvSpPr>
          <p:nvPr userDrawn="1"/>
        </p:nvSpPr>
        <p:spPr>
          <a:xfrm>
            <a:off x="179512" y="188640"/>
            <a:ext cx="8496944" cy="4940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dirty="0"/>
          </a:p>
        </p:txBody>
      </p:sp>
      <p:sp>
        <p:nvSpPr>
          <p:cNvPr id="13" name="Titre 1"/>
          <p:cNvSpPr txBox="1">
            <a:spLocks/>
          </p:cNvSpPr>
          <p:nvPr userDrawn="1"/>
        </p:nvSpPr>
        <p:spPr bwMode="auto">
          <a:xfrm>
            <a:off x="467544" y="774698"/>
            <a:ext cx="8208912" cy="4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sz="2400" i="1" kern="1200" dirty="0">
              <a:solidFill>
                <a:srgbClr val="636463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86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4" r:id="rId2"/>
    <p:sldLayoutId id="2147483848" r:id="rId3"/>
    <p:sldLayoutId id="2147483849" r:id="rId4"/>
    <p:sldLayoutId id="2147483850" r:id="rId5"/>
    <p:sldLayoutId id="2147483869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90033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00000"/>
        <a:buFont typeface="Wingdings" pitchFamily="2" charset="2"/>
        <a:buChar char="§"/>
        <a:defRPr sz="3200">
          <a:solidFill>
            <a:srgbClr val="676D6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•"/>
        <a:defRPr sz="2800">
          <a:solidFill>
            <a:srgbClr val="676D6F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676D6F"/>
          </a:solidFill>
          <a:latin typeface="Arial Narrow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s"/>
        <a:defRPr sz="2000">
          <a:solidFill>
            <a:srgbClr val="676D6F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 Narrow" panose="020B0606020202030204" pitchFamily="34" charset="0"/>
        <a:buChar char="▫"/>
        <a:defRPr sz="2000">
          <a:solidFill>
            <a:srgbClr val="676D6F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lumMod val="80000"/>
              </a:schemeClr>
            </a:gs>
            <a:gs pos="60000">
              <a:srgbClr val="FFFF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Rectángulo 28"/>
          <p:cNvSpPr/>
          <p:nvPr userDrawn="1"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Titre 1"/>
          <p:cNvSpPr txBox="1">
            <a:spLocks/>
          </p:cNvSpPr>
          <p:nvPr userDrawn="1"/>
        </p:nvSpPr>
        <p:spPr>
          <a:xfrm>
            <a:off x="179512" y="188640"/>
            <a:ext cx="8496944" cy="4940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dirty="0"/>
          </a:p>
        </p:txBody>
      </p:sp>
      <p:sp>
        <p:nvSpPr>
          <p:cNvPr id="13" name="Titre 1"/>
          <p:cNvSpPr txBox="1">
            <a:spLocks/>
          </p:cNvSpPr>
          <p:nvPr userDrawn="1"/>
        </p:nvSpPr>
        <p:spPr bwMode="auto">
          <a:xfrm>
            <a:off x="467544" y="774698"/>
            <a:ext cx="8208912" cy="4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sz="2400" i="1" kern="1200" dirty="0">
              <a:solidFill>
                <a:srgbClr val="636463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714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5" r:id="rId3"/>
    <p:sldLayoutId id="2147483832" r:id="rId4"/>
    <p:sldLayoutId id="2147483842" r:id="rId5"/>
    <p:sldLayoutId id="2147483851" r:id="rId6"/>
    <p:sldLayoutId id="2147483852" r:id="rId7"/>
    <p:sldLayoutId id="2147483884" r:id="rId8"/>
    <p:sldLayoutId id="2147483885" r:id="rId9"/>
    <p:sldLayoutId id="2147483886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90033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00000"/>
        <a:buFont typeface="Wingdings" pitchFamily="2" charset="2"/>
        <a:buChar char="§"/>
        <a:defRPr sz="3200">
          <a:solidFill>
            <a:srgbClr val="676D6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•"/>
        <a:defRPr sz="2800">
          <a:solidFill>
            <a:srgbClr val="676D6F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676D6F"/>
          </a:solidFill>
          <a:latin typeface="Arial Narrow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s"/>
        <a:defRPr sz="2000">
          <a:solidFill>
            <a:srgbClr val="676D6F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 Narrow" panose="020B0606020202030204" pitchFamily="34" charset="0"/>
        <a:buChar char="▫"/>
        <a:defRPr sz="2000">
          <a:solidFill>
            <a:srgbClr val="676D6F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lumMod val="80000"/>
              </a:schemeClr>
            </a:gs>
            <a:gs pos="60000">
              <a:srgbClr val="FFFF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CuadroTexto 21"/>
          <p:cNvSpPr txBox="1"/>
          <p:nvPr/>
        </p:nvSpPr>
        <p:spPr>
          <a:xfrm>
            <a:off x="2333138" y="6467772"/>
            <a:ext cx="6664688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" sz="900" dirty="0">
                <a:solidFill>
                  <a:srgbClr val="636463"/>
                </a:solidFill>
              </a:rPr>
              <a:t>Organización Mundial de Sanidad Animal · Proteger a los animales , Preservar nuestro futuro | </a:t>
            </a:r>
            <a:fld id="{0D7EA1A0-CE32-4247-BC46-C2A36BF69406}" type="slidenum">
              <a:rPr lang="es-ES" sz="900" b="1">
                <a:solidFill>
                  <a:srgbClr val="636463"/>
                </a:solidFill>
              </a:rPr>
              <a:pPr algn="r">
                <a:lnSpc>
                  <a:spcPct val="120000"/>
                </a:lnSpc>
              </a:pPr>
              <a:t>‹Nº›</a:t>
            </a:fld>
            <a:r>
              <a:rPr lang="es-ES" sz="800" dirty="0">
                <a:solidFill>
                  <a:srgbClr val="636463"/>
                </a:solidFill>
              </a:rPr>
              <a:t> </a:t>
            </a:r>
            <a:r>
              <a:rPr lang="es-ES" sz="900" dirty="0">
                <a:solidFill>
                  <a:srgbClr val="636463"/>
                </a:solidFill>
              </a:rPr>
              <a:t> </a:t>
            </a:r>
          </a:p>
        </p:txBody>
      </p:sp>
      <p:pic>
        <p:nvPicPr>
          <p:cNvPr id="5123" name="99638db0-9fa5-495f-99d5-02ce6da1733e" descr="7107F13B-2B31-4DE3-9BEB-496579FAA57C@oielan2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23" y="6443258"/>
            <a:ext cx="672505" cy="29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28"/>
          <p:cNvSpPr/>
          <p:nvPr userDrawn="1"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Titre 1"/>
          <p:cNvSpPr txBox="1">
            <a:spLocks/>
          </p:cNvSpPr>
          <p:nvPr userDrawn="1"/>
        </p:nvSpPr>
        <p:spPr>
          <a:xfrm>
            <a:off x="179512" y="188640"/>
            <a:ext cx="8496944" cy="4940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dirty="0"/>
          </a:p>
        </p:txBody>
      </p:sp>
      <p:sp>
        <p:nvSpPr>
          <p:cNvPr id="13" name="Titre 1"/>
          <p:cNvSpPr txBox="1">
            <a:spLocks/>
          </p:cNvSpPr>
          <p:nvPr userDrawn="1"/>
        </p:nvSpPr>
        <p:spPr bwMode="auto">
          <a:xfrm>
            <a:off x="467544" y="774698"/>
            <a:ext cx="8208912" cy="4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sz="2400" i="1" kern="1200" dirty="0">
              <a:solidFill>
                <a:srgbClr val="636463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25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8" r:id="rId2"/>
    <p:sldLayoutId id="2147483870" r:id="rId3"/>
    <p:sldLayoutId id="2147483861" r:id="rId4"/>
    <p:sldLayoutId id="2147483865" r:id="rId5"/>
    <p:sldLayoutId id="2147483862" r:id="rId6"/>
    <p:sldLayoutId id="2147483872" r:id="rId7"/>
    <p:sldLayoutId id="2147483871" r:id="rId8"/>
    <p:sldLayoutId id="2147483873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90033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00000"/>
        <a:buFont typeface="Wingdings" pitchFamily="2" charset="2"/>
        <a:buChar char="§"/>
        <a:defRPr sz="3000">
          <a:solidFill>
            <a:srgbClr val="676D6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•"/>
        <a:defRPr sz="2800">
          <a:solidFill>
            <a:srgbClr val="676D6F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676D6F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s"/>
        <a:defRPr sz="2000">
          <a:solidFill>
            <a:srgbClr val="676D6F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 Narrow" panose="020B0606020202030204" pitchFamily="34" charset="0"/>
        <a:buChar char="▫"/>
        <a:defRPr sz="1800">
          <a:solidFill>
            <a:srgbClr val="676D6F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CuadroTexto 21"/>
          <p:cNvSpPr txBox="1"/>
          <p:nvPr/>
        </p:nvSpPr>
        <p:spPr>
          <a:xfrm>
            <a:off x="2333138" y="6467772"/>
            <a:ext cx="6664688" cy="288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" sz="900" dirty="0">
                <a:solidFill>
                  <a:srgbClr val="636463"/>
                </a:solidFill>
              </a:rPr>
              <a:t>Organización Mundial de Sanidad Animal ·</a:t>
            </a:r>
            <a:r>
              <a:rPr lang="es-ES" sz="900" baseline="0" dirty="0">
                <a:solidFill>
                  <a:srgbClr val="636463"/>
                </a:solidFill>
              </a:rPr>
              <a:t> </a:t>
            </a:r>
            <a:r>
              <a:rPr lang="es-ES" sz="900" dirty="0">
                <a:solidFill>
                  <a:srgbClr val="636463"/>
                </a:solidFill>
              </a:rPr>
              <a:t>Proteger a</a:t>
            </a:r>
            <a:r>
              <a:rPr lang="es-ES" sz="900" baseline="0" dirty="0">
                <a:solidFill>
                  <a:srgbClr val="636463"/>
                </a:solidFill>
              </a:rPr>
              <a:t> </a:t>
            </a:r>
            <a:r>
              <a:rPr lang="es-ES" sz="900" dirty="0">
                <a:solidFill>
                  <a:srgbClr val="636463"/>
                </a:solidFill>
              </a:rPr>
              <a:t>los animales, Preservar nuestro futuro | </a:t>
            </a:r>
            <a:fld id="{0D7EA1A0-CE32-4247-BC46-C2A36BF69406}" type="slidenum">
              <a:rPr lang="es-ES" sz="900" b="1">
                <a:solidFill>
                  <a:srgbClr val="636463"/>
                </a:solidFill>
              </a:rPr>
              <a:pPr algn="r">
                <a:lnSpc>
                  <a:spcPct val="120000"/>
                </a:lnSpc>
              </a:pPr>
              <a:t>‹Nº›</a:t>
            </a:fld>
            <a:r>
              <a:rPr lang="es-ES" sz="800" dirty="0">
                <a:solidFill>
                  <a:srgbClr val="636463"/>
                </a:solidFill>
              </a:rPr>
              <a:t> </a:t>
            </a:r>
            <a:r>
              <a:rPr lang="es-ES" sz="900" dirty="0">
                <a:solidFill>
                  <a:srgbClr val="636463"/>
                </a:solidFill>
              </a:rPr>
              <a:t> </a:t>
            </a:r>
          </a:p>
        </p:txBody>
      </p:sp>
      <p:pic>
        <p:nvPicPr>
          <p:cNvPr id="5123" name="99638db0-9fa5-495f-99d5-02ce6da1733e" descr="7107F13B-2B31-4DE3-9BEB-496579FAA57C@oielan2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23" y="6443258"/>
            <a:ext cx="672505" cy="29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28"/>
          <p:cNvSpPr/>
          <p:nvPr userDrawn="1"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Titre 1"/>
          <p:cNvSpPr txBox="1">
            <a:spLocks/>
          </p:cNvSpPr>
          <p:nvPr userDrawn="1"/>
        </p:nvSpPr>
        <p:spPr>
          <a:xfrm>
            <a:off x="179512" y="188640"/>
            <a:ext cx="8496944" cy="4940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dirty="0"/>
          </a:p>
        </p:txBody>
      </p:sp>
      <p:sp>
        <p:nvSpPr>
          <p:cNvPr id="13" name="Titre 1"/>
          <p:cNvSpPr txBox="1">
            <a:spLocks/>
          </p:cNvSpPr>
          <p:nvPr userDrawn="1"/>
        </p:nvSpPr>
        <p:spPr bwMode="auto">
          <a:xfrm>
            <a:off x="467544" y="774698"/>
            <a:ext cx="8208912" cy="4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sz="2400" i="1" kern="1200" dirty="0">
              <a:solidFill>
                <a:srgbClr val="636463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301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90033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00000"/>
        <a:buFont typeface="Wingdings" pitchFamily="2" charset="2"/>
        <a:buChar char="§"/>
        <a:defRPr sz="3000">
          <a:solidFill>
            <a:srgbClr val="676D6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•"/>
        <a:defRPr sz="2800">
          <a:solidFill>
            <a:srgbClr val="676D6F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676D6F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s"/>
        <a:defRPr sz="2000">
          <a:solidFill>
            <a:srgbClr val="676D6F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 Narrow" panose="020B0606020202030204" pitchFamily="34" charset="0"/>
        <a:buChar char="▫"/>
        <a:defRPr sz="1800">
          <a:solidFill>
            <a:srgbClr val="676D6F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lumMod val="80000"/>
              </a:schemeClr>
            </a:gs>
            <a:gs pos="60000">
              <a:srgbClr val="FFFF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1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Rectángulo 28"/>
          <p:cNvSpPr/>
          <p:nvPr userDrawn="1"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rgbClr val="A50021"/>
              </a:gs>
              <a:gs pos="100000">
                <a:srgbClr val="636463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Titre 1"/>
          <p:cNvSpPr txBox="1">
            <a:spLocks/>
          </p:cNvSpPr>
          <p:nvPr userDrawn="1"/>
        </p:nvSpPr>
        <p:spPr>
          <a:xfrm>
            <a:off x="179512" y="188640"/>
            <a:ext cx="8496944" cy="4940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dirty="0"/>
          </a:p>
        </p:txBody>
      </p:sp>
      <p:sp>
        <p:nvSpPr>
          <p:cNvPr id="13" name="Titre 1"/>
          <p:cNvSpPr txBox="1">
            <a:spLocks/>
          </p:cNvSpPr>
          <p:nvPr userDrawn="1"/>
        </p:nvSpPr>
        <p:spPr bwMode="auto">
          <a:xfrm>
            <a:off x="467544" y="774698"/>
            <a:ext cx="8208912" cy="4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0" kern="1200" dirty="0">
                <a:solidFill>
                  <a:srgbClr val="A50021"/>
                </a:solidFill>
                <a:latin typeface="Arial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0033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fr-FR" sz="2400" i="1" kern="1200" dirty="0">
              <a:solidFill>
                <a:srgbClr val="636463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631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7" r:id="rId2"/>
    <p:sldLayoutId id="2147483847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90033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00000"/>
        <a:buFont typeface="Wingdings" pitchFamily="2" charset="2"/>
        <a:buChar char="§"/>
        <a:defRPr sz="3200">
          <a:solidFill>
            <a:srgbClr val="676D6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•"/>
        <a:defRPr sz="2800">
          <a:solidFill>
            <a:srgbClr val="676D6F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676D6F"/>
          </a:solidFill>
          <a:latin typeface="Arial Narrow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s"/>
        <a:defRPr sz="2000">
          <a:solidFill>
            <a:srgbClr val="676D6F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 Narrow" panose="020B0606020202030204" pitchFamily="34" charset="0"/>
        <a:buChar char="▫"/>
        <a:defRPr sz="2000">
          <a:solidFill>
            <a:srgbClr val="676D6F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Martín S Minassian</a:t>
            </a:r>
            <a:endParaRPr lang="fr-FR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678342" y="3501008"/>
            <a:ext cx="6328792" cy="1170483"/>
          </a:xfrm>
        </p:spPr>
        <p:txBody>
          <a:bodyPr/>
          <a:lstStyle/>
          <a:p>
            <a:r>
              <a:rPr lang="es-CR" b="1"/>
              <a:t>La visión de la OIE: Análisis de Riesgos</a:t>
            </a:r>
            <a:br>
              <a:rPr lang="es-CR" b="1"/>
            </a:br>
            <a:r>
              <a:rPr lang="es-CR" sz="1800" b="1" dirty="0"/>
              <a:t>Sesión 11: Gestión de riesgo y el rol de </a:t>
            </a:r>
            <a:r>
              <a:rPr lang="es-CR" sz="1800" b="1"/>
              <a:t>los CNFC</a:t>
            </a:r>
            <a:endParaRPr lang="en-US" sz="180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/>
              <a:t>Asistente Técnico</a:t>
            </a:r>
          </a:p>
          <a:p>
            <a:r>
              <a:rPr lang="fr-FR"/>
              <a:t>Representación Regional de la OIE para las Américas</a:t>
            </a:r>
            <a:endParaRPr lang="fr-FR" dirty="0"/>
          </a:p>
        </p:txBody>
      </p:sp>
      <p:sp>
        <p:nvSpPr>
          <p:cNvPr id="3" name="Rectángulo 2"/>
          <p:cNvSpPr/>
          <p:nvPr/>
        </p:nvSpPr>
        <p:spPr>
          <a:xfrm>
            <a:off x="462318" y="5090346"/>
            <a:ext cx="65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400"/>
              <a:t>Primer Encuentro Latinoamericano de los </a:t>
            </a:r>
          </a:p>
          <a:p>
            <a:pPr algn="r"/>
            <a:r>
              <a:rPr lang="es-ES" sz="1400"/>
              <a:t>Comités Nacionales de Facilitación del Comercio: </a:t>
            </a:r>
          </a:p>
          <a:p>
            <a:pPr algn="r"/>
            <a:r>
              <a:rPr lang="es-ES" sz="1400"/>
              <a:t>Cooperación entre las Agencias que Intervienen en Frontera </a:t>
            </a:r>
          </a:p>
          <a:p>
            <a:pPr algn="r"/>
            <a:r>
              <a:rPr lang="es-ES" sz="1400"/>
              <a:t>Montevideo, Uruguay, 25-29 de Noviembre de 2019</a:t>
            </a:r>
          </a:p>
        </p:txBody>
      </p:sp>
    </p:spTree>
    <p:extLst>
      <p:ext uri="{BB962C8B-B14F-4D97-AF65-F5344CB8AC3E}">
        <p14:creationId xmlns:p14="http://schemas.microsoft.com/office/powerpoint/2010/main" val="2260068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8312" y="274638"/>
            <a:ext cx="8675688" cy="900000"/>
          </a:xfrm>
        </p:spPr>
        <p:txBody>
          <a:bodyPr/>
          <a:lstStyle/>
          <a:p>
            <a:r>
              <a:rPr lang="es-ES_tradnl" sz="3200"/>
              <a:t>Acuerdo de Medidas Sanitarias y Fitosanitarias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0" y="1928926"/>
            <a:ext cx="8964487" cy="4079316"/>
          </a:xfrm>
        </p:spPr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s-ES_tradnl">
                <a:solidFill>
                  <a:schemeClr val="tx1"/>
                </a:solidFill>
              </a:rPr>
              <a:t>Asegurarse que las medidas de protección no entrañen una </a:t>
            </a:r>
            <a:r>
              <a:rPr lang="es-ES" b="1">
                <a:solidFill>
                  <a:srgbClr val="FF0000"/>
                </a:solidFill>
              </a:rPr>
              <a:t>restricción del comercio </a:t>
            </a:r>
            <a:r>
              <a:rPr lang="es-ES">
                <a:solidFill>
                  <a:schemeClr val="tx1"/>
                </a:solidFill>
              </a:rPr>
              <a:t>mayor a la necesaria para lograr el </a:t>
            </a:r>
            <a:r>
              <a:rPr lang="es-ES">
                <a:solidFill>
                  <a:srgbClr val="0070C0"/>
                </a:solidFill>
              </a:rPr>
              <a:t>nivel adecuado de protección sanitaria o fitosanitaria</a:t>
            </a:r>
            <a:r>
              <a:rPr lang="es-ES">
                <a:solidFill>
                  <a:schemeClr val="tx1"/>
                </a:solidFill>
              </a:rPr>
              <a:t>, considerando su </a:t>
            </a:r>
            <a:r>
              <a:rPr lang="es-ES" b="1">
                <a:solidFill>
                  <a:srgbClr val="00B050"/>
                </a:solidFill>
              </a:rPr>
              <a:t>viabilidad técnica y económica</a:t>
            </a:r>
            <a:r>
              <a:rPr lang="es-ES">
                <a:solidFill>
                  <a:schemeClr val="tx1"/>
                </a:solidFill>
              </a:rPr>
              <a:t>.</a:t>
            </a:r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>
          <a:xfrm>
            <a:off x="827584" y="908720"/>
            <a:ext cx="7848871" cy="504056"/>
          </a:xfrm>
        </p:spPr>
        <p:txBody>
          <a:bodyPr/>
          <a:lstStyle/>
          <a:p>
            <a:r>
              <a:rPr lang="en-US"/>
              <a:t>Artículo 5: </a:t>
            </a:r>
            <a:r>
              <a:rPr lang="es-ES" dirty="0"/>
              <a:t>Evaluación del riesgo y determinación del nivel adecuado de protección sanitaria </a:t>
            </a:r>
            <a:r>
              <a:rPr lang="es-ES"/>
              <a:t>o fitosanitaria</a:t>
            </a:r>
            <a:endParaRPr lang="es-ES_tradnl"/>
          </a:p>
        </p:txBody>
      </p:sp>
      <p:pic>
        <p:nvPicPr>
          <p:cNvPr id="5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107441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8312" y="274638"/>
            <a:ext cx="8675688" cy="900000"/>
          </a:xfrm>
        </p:spPr>
        <p:txBody>
          <a:bodyPr/>
          <a:lstStyle/>
          <a:p>
            <a:r>
              <a:rPr lang="es-ES_tradnl" sz="3200"/>
              <a:t>Acuerdo de Medidas Sanitarias y Fitosanitarias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0" y="1928926"/>
            <a:ext cx="8964487" cy="4079316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s-ES">
                <a:solidFill>
                  <a:schemeClr val="tx1"/>
                </a:solidFill>
              </a:rPr>
              <a:t>Adopción de </a:t>
            </a:r>
            <a:r>
              <a:rPr lang="es-ES" b="1">
                <a:solidFill>
                  <a:srgbClr val="7030A0"/>
                </a:solidFill>
              </a:rPr>
              <a:t>medidas provisionales </a:t>
            </a:r>
            <a:r>
              <a:rPr lang="es-ES">
                <a:solidFill>
                  <a:schemeClr val="tx1"/>
                </a:solidFill>
              </a:rPr>
              <a:t>ante </a:t>
            </a:r>
            <a:r>
              <a:rPr lang="es-ES">
                <a:solidFill>
                  <a:srgbClr val="FF0000"/>
                </a:solidFill>
              </a:rPr>
              <a:t>testimonios científicos insuficientes</a:t>
            </a:r>
            <a:r>
              <a:rPr lang="es-ES">
                <a:solidFill>
                  <a:schemeClr val="tx1"/>
                </a:solidFill>
              </a:rPr>
              <a:t>, incluyendo:</a:t>
            </a:r>
          </a:p>
          <a:p>
            <a:pPr marL="857250" lvl="1" indent="-457200"/>
            <a:r>
              <a:rPr lang="es-ES">
                <a:solidFill>
                  <a:schemeClr val="tx1"/>
                </a:solidFill>
              </a:rPr>
              <a:t>organizaciones internacionales competentes</a:t>
            </a:r>
          </a:p>
          <a:p>
            <a:pPr marL="914400" lvl="1" indent="-514350"/>
            <a:r>
              <a:rPr lang="es-ES">
                <a:solidFill>
                  <a:schemeClr val="tx1"/>
                </a:solidFill>
              </a:rPr>
              <a:t>medidas que apliquen otras partes</a:t>
            </a:r>
          </a:p>
          <a:p>
            <a:pPr marL="400050" lvl="1" indent="0">
              <a:buNone/>
            </a:pPr>
            <a:r>
              <a:rPr lang="es-ES">
                <a:solidFill>
                  <a:schemeClr val="tx1"/>
                </a:solidFill>
              </a:rPr>
              <a:t>Se </a:t>
            </a:r>
            <a:r>
              <a:rPr lang="es-ES">
                <a:solidFill>
                  <a:schemeClr val="tx1"/>
                </a:solidFill>
                <a:ea typeface="+mn-ea"/>
              </a:rPr>
              <a:t>tratará</a:t>
            </a:r>
            <a:r>
              <a:rPr lang="es-ES">
                <a:solidFill>
                  <a:schemeClr val="tx1"/>
                </a:solidFill>
              </a:rPr>
              <a:t> de obtener la </a:t>
            </a:r>
            <a:r>
              <a:rPr lang="es-ES" b="1">
                <a:solidFill>
                  <a:srgbClr val="00B050"/>
                </a:solidFill>
              </a:rPr>
              <a:t>información adicional </a:t>
            </a:r>
            <a:r>
              <a:rPr lang="es-ES">
                <a:solidFill>
                  <a:schemeClr val="tx1"/>
                </a:solidFill>
              </a:rPr>
              <a:t>necesaria para</a:t>
            </a:r>
          </a:p>
          <a:p>
            <a:pPr marL="914400" lvl="1" indent="-514350"/>
            <a:r>
              <a:rPr lang="es-ES">
                <a:solidFill>
                  <a:schemeClr val="tx1"/>
                </a:solidFill>
              </a:rPr>
              <a:t>una evaluación más objetiva del riesgo</a:t>
            </a:r>
          </a:p>
          <a:p>
            <a:pPr marL="914400" lvl="1" indent="-514350"/>
            <a:r>
              <a:rPr lang="es-ES">
                <a:solidFill>
                  <a:schemeClr val="tx1"/>
                </a:solidFill>
              </a:rPr>
              <a:t>Revisar la medida en un plazo razonable.</a:t>
            </a:r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>
          <a:xfrm>
            <a:off x="827584" y="908720"/>
            <a:ext cx="7848871" cy="504056"/>
          </a:xfrm>
        </p:spPr>
        <p:txBody>
          <a:bodyPr/>
          <a:lstStyle/>
          <a:p>
            <a:r>
              <a:rPr lang="en-US"/>
              <a:t>Artículo 5: </a:t>
            </a:r>
            <a:r>
              <a:rPr lang="es-ES" dirty="0"/>
              <a:t>Evaluación del riesgo y determinación del nivel adecuado de protección sanitaria </a:t>
            </a:r>
            <a:r>
              <a:rPr lang="es-ES"/>
              <a:t>o fitosanitaria</a:t>
            </a:r>
            <a:endParaRPr lang="es-ES_tradnl"/>
          </a:p>
        </p:txBody>
      </p:sp>
      <p:pic>
        <p:nvPicPr>
          <p:cNvPr id="5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789025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8312" y="274638"/>
            <a:ext cx="8675688" cy="900000"/>
          </a:xfrm>
        </p:spPr>
        <p:txBody>
          <a:bodyPr/>
          <a:lstStyle/>
          <a:p>
            <a:r>
              <a:rPr lang="es-ES_tradnl" sz="3200"/>
              <a:t>Acuerdo de Medidas Sanitarias y Fitosanitarias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0" y="1928926"/>
            <a:ext cx="8964487" cy="4079316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s-ES" b="1">
                <a:solidFill>
                  <a:srgbClr val="00B050"/>
                </a:solidFill>
              </a:rPr>
              <a:t>Derecho a la justificación </a:t>
            </a:r>
            <a:r>
              <a:rPr lang="es-ES">
                <a:solidFill>
                  <a:schemeClr val="tx1"/>
                </a:solidFill>
              </a:rPr>
              <a:t>sobre medidas sanitarias o fitosanitarias aplicadas ante:</a:t>
            </a:r>
          </a:p>
          <a:p>
            <a:pPr lvl="1"/>
            <a:r>
              <a:rPr lang="es-ES">
                <a:solidFill>
                  <a:schemeClr val="tx1"/>
                </a:solidFill>
              </a:rPr>
              <a:t>Medidas que restringen o pueden restringir las exportaciones a un Miembro</a:t>
            </a:r>
          </a:p>
          <a:p>
            <a:pPr marL="457200" lvl="1" indent="0">
              <a:buNone/>
            </a:pPr>
            <a:r>
              <a:rPr lang="es-ES">
                <a:solidFill>
                  <a:schemeClr val="tx1"/>
                </a:solidFill>
              </a:rPr>
              <a:t>	y</a:t>
            </a:r>
          </a:p>
          <a:p>
            <a:pPr lvl="1"/>
            <a:r>
              <a:rPr lang="es-ES">
                <a:solidFill>
                  <a:schemeClr val="tx1"/>
                </a:solidFill>
              </a:rPr>
              <a:t>que no estén basadas en  normas, directrices o recomendaciones</a:t>
            </a:r>
          </a:p>
          <a:p>
            <a:pPr lvl="1"/>
            <a:r>
              <a:rPr lang="es-ES">
                <a:solidFill>
                  <a:schemeClr val="tx1"/>
                </a:solidFill>
              </a:rPr>
              <a:t>(o que éstas no existan)</a:t>
            </a:r>
          </a:p>
          <a:p>
            <a:pPr lvl="1"/>
            <a:endParaRPr lang="es-ES">
              <a:solidFill>
                <a:schemeClr val="tx1"/>
              </a:solidFill>
            </a:endParaRPr>
          </a:p>
          <a:p>
            <a:pPr lvl="2"/>
            <a:endParaRPr lang="es-ES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>
          <a:xfrm>
            <a:off x="827584" y="908720"/>
            <a:ext cx="7848871" cy="504056"/>
          </a:xfrm>
        </p:spPr>
        <p:txBody>
          <a:bodyPr/>
          <a:lstStyle/>
          <a:p>
            <a:r>
              <a:rPr lang="en-US"/>
              <a:t>Artículo 5: </a:t>
            </a:r>
            <a:r>
              <a:rPr lang="es-ES" dirty="0"/>
              <a:t>Evaluación del riesgo y determinación del nivel adecuado de protección sanitaria </a:t>
            </a:r>
            <a:r>
              <a:rPr lang="es-ES"/>
              <a:t>o fitosanitaria</a:t>
            </a:r>
            <a:endParaRPr lang="es-ES_tradnl"/>
          </a:p>
        </p:txBody>
      </p:sp>
      <p:pic>
        <p:nvPicPr>
          <p:cNvPr id="5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3236061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Riesgo y las Normas de la OIE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/>
              <a:t>El Código Sanitario </a:t>
            </a:r>
            <a:br>
              <a:rPr lang="es-ES_tradnl"/>
            </a:br>
            <a:r>
              <a:rPr lang="es-ES_tradnl"/>
              <a:t>para los Animales </a:t>
            </a:r>
          </a:p>
          <a:p>
            <a:r>
              <a:rPr lang="es-ES_tradnl"/>
              <a:t>Terrestres </a:t>
            </a:r>
            <a:br>
              <a:rPr lang="es-ES_tradnl"/>
            </a:br>
            <a:r>
              <a:rPr lang="es-ES_tradnl"/>
              <a:t>(y Acuáticos)</a:t>
            </a:r>
          </a:p>
        </p:txBody>
      </p:sp>
    </p:spTree>
    <p:extLst>
      <p:ext uri="{BB962C8B-B14F-4D97-AF65-F5344CB8AC3E}">
        <p14:creationId xmlns:p14="http://schemas.microsoft.com/office/powerpoint/2010/main" val="1427132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¿Qué es el peligro?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3600">
                <a:solidFill>
                  <a:schemeClr val="tx1"/>
                </a:solidFill>
              </a:rPr>
              <a:t>Designa la </a:t>
            </a:r>
            <a:r>
              <a:rPr lang="es-ES" sz="3600" b="1">
                <a:solidFill>
                  <a:srgbClr val="002060"/>
                </a:solidFill>
              </a:rPr>
              <a:t>presencia</a:t>
            </a:r>
            <a:r>
              <a:rPr lang="es-ES" sz="3600">
                <a:solidFill>
                  <a:schemeClr val="tx1"/>
                </a:solidFill>
              </a:rPr>
              <a:t> de un </a:t>
            </a:r>
            <a:r>
              <a:rPr lang="es-ES" sz="3600" b="1">
                <a:solidFill>
                  <a:srgbClr val="FF0000"/>
                </a:solidFill>
              </a:rPr>
              <a:t>agente biológico, químico o físico</a:t>
            </a:r>
            <a:r>
              <a:rPr lang="es-ES" sz="3600">
                <a:solidFill>
                  <a:schemeClr val="tx1"/>
                </a:solidFill>
              </a:rPr>
              <a:t> </a:t>
            </a:r>
            <a:br>
              <a:rPr lang="es-ES" sz="3600">
                <a:solidFill>
                  <a:schemeClr val="tx1"/>
                </a:solidFill>
              </a:rPr>
            </a:br>
            <a:r>
              <a:rPr lang="es-ES" sz="3600">
                <a:solidFill>
                  <a:schemeClr val="tx1"/>
                </a:solidFill>
              </a:rPr>
              <a:t>en un animal </a:t>
            </a:r>
          </a:p>
          <a:p>
            <a:pPr marL="0" indent="0">
              <a:buNone/>
            </a:pPr>
            <a:r>
              <a:rPr lang="es-ES" sz="3600">
                <a:solidFill>
                  <a:schemeClr val="tx1"/>
                </a:solidFill>
              </a:rPr>
              <a:t>o en un producto de origen animal, </a:t>
            </a:r>
            <a:br>
              <a:rPr lang="es-ES" sz="3600">
                <a:solidFill>
                  <a:schemeClr val="tx1"/>
                </a:solidFill>
              </a:rPr>
            </a:br>
            <a:r>
              <a:rPr lang="es-ES" sz="3600">
                <a:solidFill>
                  <a:schemeClr val="tx1"/>
                </a:solidFill>
              </a:rPr>
              <a:t>o estado de un animal </a:t>
            </a:r>
            <a:br>
              <a:rPr lang="es-ES" sz="3600">
                <a:solidFill>
                  <a:schemeClr val="tx1"/>
                </a:solidFill>
              </a:rPr>
            </a:br>
            <a:r>
              <a:rPr lang="es-ES" sz="3600">
                <a:solidFill>
                  <a:schemeClr val="tx1"/>
                </a:solidFill>
              </a:rPr>
              <a:t>o de un producto de origen animal </a:t>
            </a:r>
            <a:br>
              <a:rPr lang="es-ES" sz="3600">
                <a:solidFill>
                  <a:schemeClr val="tx1"/>
                </a:solidFill>
              </a:rPr>
            </a:br>
            <a:r>
              <a:rPr lang="es-ES" sz="3600">
                <a:solidFill>
                  <a:schemeClr val="tx1"/>
                </a:solidFill>
              </a:rPr>
              <a:t>que puede provocar efectos adversos en la sanidad. </a:t>
            </a:r>
          </a:p>
          <a:p>
            <a:endParaRPr lang="es-ES_tradnl" sz="3600">
              <a:solidFill>
                <a:schemeClr val="tx1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468312" y="908720"/>
            <a:ext cx="8208143" cy="504056"/>
          </a:xfrm>
        </p:spPr>
        <p:txBody>
          <a:bodyPr/>
          <a:lstStyle/>
          <a:p>
            <a:r>
              <a:rPr lang="es-ES_tradnl"/>
              <a:t>De acuerdo a los Códigos de la OIE</a:t>
            </a:r>
          </a:p>
          <a:p>
            <a:endParaRPr lang="es-ES_tradnl"/>
          </a:p>
        </p:txBody>
      </p:sp>
      <p:sp>
        <p:nvSpPr>
          <p:cNvPr id="5" name="CuadroTexto 4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2883871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¿Qué es el riesgo?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3263" y="1775863"/>
            <a:ext cx="7643192" cy="4525963"/>
          </a:xfrm>
        </p:spPr>
        <p:txBody>
          <a:bodyPr/>
          <a:lstStyle/>
          <a:p>
            <a:pPr marL="0" indent="0">
              <a:buNone/>
            </a:pPr>
            <a:r>
              <a:rPr lang="es-ES" sz="3600">
                <a:solidFill>
                  <a:schemeClr val="tx1"/>
                </a:solidFill>
              </a:rPr>
              <a:t>Designa la </a:t>
            </a:r>
            <a:r>
              <a:rPr lang="es-ES" sz="3600" b="1">
                <a:solidFill>
                  <a:srgbClr val="FF0000"/>
                </a:solidFill>
              </a:rPr>
              <a:t>probabilidad de manifestación</a:t>
            </a:r>
            <a:r>
              <a:rPr lang="es-ES" sz="3600">
                <a:solidFill>
                  <a:schemeClr val="tx1"/>
                </a:solidFill>
              </a:rPr>
              <a:t> y la </a:t>
            </a:r>
            <a:r>
              <a:rPr lang="es-ES" sz="3600" b="1">
                <a:solidFill>
                  <a:srgbClr val="FF0000"/>
                </a:solidFill>
              </a:rPr>
              <a:t>magnitud probable </a:t>
            </a:r>
            <a:r>
              <a:rPr lang="es-ES" sz="3600">
                <a:solidFill>
                  <a:schemeClr val="tx1"/>
                </a:solidFill>
              </a:rPr>
              <a:t>de las </a:t>
            </a:r>
            <a:r>
              <a:rPr lang="es-ES" sz="3600" b="1">
                <a:solidFill>
                  <a:srgbClr val="7030A0"/>
                </a:solidFill>
              </a:rPr>
              <a:t>consecuencias</a:t>
            </a:r>
            <a:r>
              <a:rPr lang="es-ES" sz="3600">
                <a:solidFill>
                  <a:schemeClr val="tx1"/>
                </a:solidFill>
              </a:rPr>
              <a:t> biológicas y económicas de un incidente o efecto perjudicial para la salud de las personas o de los animales en el país impotador</a:t>
            </a:r>
            <a:endParaRPr lang="es-ES_tradnl" sz="3600">
              <a:solidFill>
                <a:schemeClr val="tx1"/>
              </a:solidFill>
            </a:endParaRPr>
          </a:p>
        </p:txBody>
      </p:sp>
      <p:sp>
        <p:nvSpPr>
          <p:cNvPr id="22" name="Marcador de texto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_tradnl"/>
              <a:t>De acuerdo a los Códigos de la OIE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2666810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Etapas del Análisis de Riesgos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19076" y="2060848"/>
            <a:ext cx="2518294" cy="13788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Identificación del Peligro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358953" y="2060848"/>
            <a:ext cx="2341675" cy="13788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del Riesgo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541287" y="2054057"/>
            <a:ext cx="2409623" cy="13788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del Riesgo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05903" y="3881930"/>
            <a:ext cx="7772744" cy="4663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del Riesgo</a:t>
            </a:r>
          </a:p>
        </p:txBody>
      </p:sp>
      <p:sp>
        <p:nvSpPr>
          <p:cNvPr id="8" name="Flecha derecha 7"/>
          <p:cNvSpPr/>
          <p:nvPr/>
        </p:nvSpPr>
        <p:spPr>
          <a:xfrm>
            <a:off x="2676031" y="2460192"/>
            <a:ext cx="525185" cy="56658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echa derecha 8"/>
          <p:cNvSpPr/>
          <p:nvPr/>
        </p:nvSpPr>
        <p:spPr>
          <a:xfrm>
            <a:off x="5858365" y="2460192"/>
            <a:ext cx="525185" cy="56658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4267206" y="3458706"/>
            <a:ext cx="466805" cy="373448"/>
            <a:chOff x="4654094" y="946419"/>
            <a:chExt cx="192326" cy="234573"/>
          </a:xfrm>
        </p:grpSpPr>
        <p:sp>
          <p:nvSpPr>
            <p:cNvPr id="11" name="Flecha derecha 10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lecha derecha 11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7512695" y="3432909"/>
            <a:ext cx="466805" cy="373448"/>
            <a:chOff x="4654094" y="946419"/>
            <a:chExt cx="192326" cy="234573"/>
          </a:xfrm>
        </p:grpSpPr>
        <p:sp>
          <p:nvSpPr>
            <p:cNvPr id="15" name="Flecha derecha 14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lecha derecha 15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1144821" y="3447990"/>
            <a:ext cx="466805" cy="373448"/>
            <a:chOff x="4654094" y="946419"/>
            <a:chExt cx="192326" cy="234573"/>
          </a:xfrm>
        </p:grpSpPr>
        <p:sp>
          <p:nvSpPr>
            <p:cNvPr id="19" name="Flecha derecha 18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Flecha derecha 19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ángulo 20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796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409397" y="277788"/>
            <a:ext cx="1573912" cy="6257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Identificación del Peligro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713653" y="277788"/>
            <a:ext cx="1573912" cy="625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del Riesgo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012160" y="277788"/>
            <a:ext cx="1573912" cy="625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del Riesgo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687165" y="1170788"/>
            <a:ext cx="5328592" cy="316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del Riesgo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4404446" y="917287"/>
            <a:ext cx="192326" cy="234573"/>
            <a:chOff x="4654094" y="946419"/>
            <a:chExt cx="192326" cy="234573"/>
          </a:xfrm>
        </p:grpSpPr>
        <p:sp>
          <p:nvSpPr>
            <p:cNvPr id="24" name="Flecha derecha 23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lecha derecha 24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6593564" y="903525"/>
            <a:ext cx="192326" cy="234573"/>
            <a:chOff x="4654094" y="946419"/>
            <a:chExt cx="192326" cy="234573"/>
          </a:xfrm>
        </p:grpSpPr>
        <p:sp>
          <p:nvSpPr>
            <p:cNvPr id="41" name="Flecha derecha 40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lecha derecha 41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2100190" y="929474"/>
            <a:ext cx="192326" cy="234573"/>
            <a:chOff x="4654094" y="946419"/>
            <a:chExt cx="192326" cy="234573"/>
          </a:xfrm>
        </p:grpSpPr>
        <p:sp>
          <p:nvSpPr>
            <p:cNvPr id="49" name="Flecha derecha 48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lecha derecha 49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ángulo 50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50"/>
          </a:xfrm>
        </p:spPr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Objetivo: identificar los agentes patógenos que podrían producir efectos perjudiciales</a:t>
            </a:r>
          </a:p>
          <a:p>
            <a:r>
              <a:rPr lang="es-ES">
                <a:solidFill>
                  <a:schemeClr val="tx1"/>
                </a:solidFill>
              </a:rPr>
              <a:t>Buscar </a:t>
            </a:r>
            <a:r>
              <a:rPr lang="es-ES" b="1">
                <a:solidFill>
                  <a:srgbClr val="FF0000"/>
                </a:solidFill>
              </a:rPr>
              <a:t>peligros</a:t>
            </a:r>
            <a:r>
              <a:rPr lang="es-ES">
                <a:solidFill>
                  <a:schemeClr val="tx1"/>
                </a:solidFill>
              </a:rPr>
              <a:t> en el país exportador </a:t>
            </a:r>
            <a:br>
              <a:rPr lang="es-ES">
                <a:solidFill>
                  <a:schemeClr val="tx1"/>
                </a:solidFill>
              </a:rPr>
            </a:br>
            <a:r>
              <a:rPr lang="es-ES">
                <a:solidFill>
                  <a:schemeClr val="tx1"/>
                </a:solidFill>
              </a:rPr>
              <a:t>(para la especie animal y la mercancía)</a:t>
            </a:r>
          </a:p>
          <a:p>
            <a:r>
              <a:rPr lang="es-ES">
                <a:solidFill>
                  <a:schemeClr val="tx1"/>
                </a:solidFill>
              </a:rPr>
              <a:t>Contrastar la presencia en el importador, y las medidas aplicadas en ambos.</a:t>
            </a:r>
          </a:p>
          <a:p>
            <a:r>
              <a:rPr lang="es-ES" b="1">
                <a:solidFill>
                  <a:schemeClr val="tx1"/>
                </a:solidFill>
              </a:rPr>
              <a:t>Tener en cuenta estatus sanitarios, zonas y compartimientos </a:t>
            </a:r>
            <a:endParaRPr lang="es-ES_tradnl" b="1">
              <a:solidFill>
                <a:schemeClr val="tx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2076407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409397" y="277788"/>
            <a:ext cx="1573912" cy="625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Identificación del Peligro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713653" y="277788"/>
            <a:ext cx="1573912" cy="62573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del Riesgo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012160" y="277788"/>
            <a:ext cx="1573912" cy="625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del Riesgo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687165" y="1170788"/>
            <a:ext cx="5328592" cy="316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del Riesgo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4404446" y="917287"/>
            <a:ext cx="192326" cy="234573"/>
            <a:chOff x="4654094" y="946419"/>
            <a:chExt cx="192326" cy="234573"/>
          </a:xfrm>
        </p:grpSpPr>
        <p:sp>
          <p:nvSpPr>
            <p:cNvPr id="24" name="Flecha derecha 23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lecha derecha 24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6593564" y="903525"/>
            <a:ext cx="192326" cy="234573"/>
            <a:chOff x="4654094" y="946419"/>
            <a:chExt cx="192326" cy="234573"/>
          </a:xfrm>
        </p:grpSpPr>
        <p:sp>
          <p:nvSpPr>
            <p:cNvPr id="41" name="Flecha derecha 40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lecha derecha 41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2100190" y="929474"/>
            <a:ext cx="192326" cy="234573"/>
            <a:chOff x="4654094" y="946419"/>
            <a:chExt cx="192326" cy="234573"/>
          </a:xfrm>
        </p:grpSpPr>
        <p:sp>
          <p:nvSpPr>
            <p:cNvPr id="49" name="Flecha derecha 48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lecha derecha 49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ángulo 50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0" y="1600211"/>
            <a:ext cx="9144000" cy="4525963"/>
          </a:xfrm>
        </p:spPr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Transparente, basada en ciencia, contrastable</a:t>
            </a:r>
          </a:p>
          <a:p>
            <a:r>
              <a:rPr lang="es-ES">
                <a:solidFill>
                  <a:schemeClr val="tx1"/>
                </a:solidFill>
              </a:rPr>
              <a:t>Etapas de evaluación de riesgos de:</a:t>
            </a:r>
          </a:p>
          <a:p>
            <a:pPr lvl="1"/>
            <a:r>
              <a:rPr lang="es-ES" b="1">
                <a:solidFill>
                  <a:schemeClr val="accent1"/>
                </a:solidFill>
              </a:rPr>
              <a:t>Introducción</a:t>
            </a:r>
            <a:br>
              <a:rPr lang="es-ES">
                <a:solidFill>
                  <a:schemeClr val="tx1"/>
                </a:solidFill>
              </a:rPr>
            </a:br>
            <a:r>
              <a:rPr lang="es-ES">
                <a:solidFill>
                  <a:schemeClr val="tx1"/>
                </a:solidFill>
              </a:rPr>
              <a:t>Probabilidad de </a:t>
            </a:r>
            <a:r>
              <a:rPr lang="es-ES">
                <a:solidFill>
                  <a:srgbClr val="FF0000"/>
                </a:solidFill>
              </a:rPr>
              <a:t>ingreso </a:t>
            </a:r>
            <a:r>
              <a:rPr lang="es-ES">
                <a:solidFill>
                  <a:schemeClr val="tx1"/>
                </a:solidFill>
              </a:rPr>
              <a:t>de los peligros</a:t>
            </a:r>
          </a:p>
          <a:p>
            <a:pPr lvl="1"/>
            <a:r>
              <a:rPr lang="en-US" b="1">
                <a:solidFill>
                  <a:schemeClr val="accent1"/>
                </a:solidFill>
              </a:rPr>
              <a:t>Exposición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Probabilidad de </a:t>
            </a:r>
            <a:r>
              <a:rPr lang="en-US">
                <a:solidFill>
                  <a:srgbClr val="7030A0"/>
                </a:solidFill>
              </a:rPr>
              <a:t>exposición</a:t>
            </a:r>
            <a:r>
              <a:rPr lang="en-US">
                <a:solidFill>
                  <a:schemeClr val="tx1"/>
                </a:solidFill>
              </a:rPr>
              <a:t> a los peligros</a:t>
            </a:r>
          </a:p>
          <a:p>
            <a:pPr lvl="1"/>
            <a:r>
              <a:rPr lang="en-US" b="1">
                <a:solidFill>
                  <a:schemeClr val="accent1"/>
                </a:solidFill>
              </a:rPr>
              <a:t>Consecuencias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Estimar la probabilidad y la magnitud de </a:t>
            </a:r>
            <a:r>
              <a:rPr lang="en-US">
                <a:solidFill>
                  <a:srgbClr val="990033"/>
                </a:solidFill>
              </a:rPr>
              <a:t>efectos</a:t>
            </a:r>
          </a:p>
          <a:p>
            <a:pPr lvl="1"/>
            <a:r>
              <a:rPr lang="en-US" b="1">
                <a:solidFill>
                  <a:schemeClr val="accent1"/>
                </a:solidFill>
              </a:rPr>
              <a:t>Estimación del riesgo</a:t>
            </a:r>
            <a:br>
              <a:rPr lang="es-ES_tradnl">
                <a:solidFill>
                  <a:schemeClr val="tx1"/>
                </a:solidFill>
              </a:rPr>
            </a:br>
            <a:r>
              <a:rPr lang="es-ES_tradnl">
                <a:solidFill>
                  <a:schemeClr val="tx1"/>
                </a:solidFill>
              </a:rPr>
              <a:t>Sumatoria de todos los riesgos asociados al peligro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4041872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409397" y="277788"/>
            <a:ext cx="1573912" cy="625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Identificación del Peligro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713653" y="277788"/>
            <a:ext cx="1573912" cy="625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del Riesgo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012160" y="277788"/>
            <a:ext cx="1573912" cy="62573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del Riesgo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687165" y="1170788"/>
            <a:ext cx="5328592" cy="316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del Riesgo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4404446" y="917287"/>
            <a:ext cx="192326" cy="234573"/>
            <a:chOff x="4654094" y="946419"/>
            <a:chExt cx="192326" cy="234573"/>
          </a:xfrm>
        </p:grpSpPr>
        <p:sp>
          <p:nvSpPr>
            <p:cNvPr id="24" name="Flecha derecha 23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lecha derecha 24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6593564" y="903525"/>
            <a:ext cx="192326" cy="234573"/>
            <a:chOff x="4654094" y="946419"/>
            <a:chExt cx="192326" cy="234573"/>
          </a:xfrm>
        </p:grpSpPr>
        <p:sp>
          <p:nvSpPr>
            <p:cNvPr id="41" name="Flecha derecha 40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lecha derecha 41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2100190" y="929474"/>
            <a:ext cx="192326" cy="234573"/>
            <a:chOff x="4654094" y="946419"/>
            <a:chExt cx="192326" cy="234573"/>
          </a:xfrm>
        </p:grpSpPr>
        <p:sp>
          <p:nvSpPr>
            <p:cNvPr id="49" name="Flecha derecha 48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lecha derecha 49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ángulo 50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0" y="1484784"/>
            <a:ext cx="8686800" cy="4525963"/>
          </a:xfrm>
        </p:spPr>
        <p:txBody>
          <a:bodyPr/>
          <a:lstStyle/>
          <a:p>
            <a:r>
              <a:rPr lang="es-ES" sz="2800">
                <a:solidFill>
                  <a:schemeClr val="tx1"/>
                </a:solidFill>
              </a:rPr>
              <a:t>Aplicación de medidas </a:t>
            </a:r>
            <a:r>
              <a:rPr lang="es-ES" sz="2800" b="1">
                <a:solidFill>
                  <a:srgbClr val="FF0000"/>
                </a:solidFill>
              </a:rPr>
              <a:t>para enfrentar a los riesgos</a:t>
            </a:r>
            <a:r>
              <a:rPr lang="es-ES" sz="2800">
                <a:solidFill>
                  <a:schemeClr val="tx1"/>
                </a:solidFill>
              </a:rPr>
              <a:t>, sin afectar al comercio </a:t>
            </a:r>
          </a:p>
          <a:p>
            <a:r>
              <a:rPr lang="es-ES">
                <a:solidFill>
                  <a:schemeClr val="tx1"/>
                </a:solidFill>
              </a:rPr>
              <a:t>Etapas </a:t>
            </a:r>
            <a:r>
              <a:rPr lang="es-ES" b="1">
                <a:solidFill>
                  <a:schemeClr val="tx1"/>
                </a:solidFill>
              </a:rPr>
              <a:t>iterativas</a:t>
            </a:r>
            <a:r>
              <a:rPr lang="es-ES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>
                <a:solidFill>
                  <a:schemeClr val="accent1"/>
                </a:solidFill>
              </a:rPr>
              <a:t>Apreciación del riesgo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Estimar en cuánto se espera reducir el riesgo</a:t>
            </a:r>
          </a:p>
          <a:p>
            <a:pPr lvl="1"/>
            <a:r>
              <a:rPr lang="es-ES_tradnl">
                <a:solidFill>
                  <a:schemeClr val="accent1"/>
                </a:solidFill>
              </a:rPr>
              <a:t>Evaluación de las opciones</a:t>
            </a:r>
            <a:br>
              <a:rPr lang="es-ES_tradnl">
                <a:solidFill>
                  <a:schemeClr val="tx1"/>
                </a:solidFill>
              </a:rPr>
            </a:br>
            <a:r>
              <a:rPr lang="es-ES_tradnl">
                <a:solidFill>
                  <a:schemeClr val="tx1"/>
                </a:solidFill>
              </a:rPr>
              <a:t>Eficacia y factibilidad de las medidas disponibles</a:t>
            </a:r>
          </a:p>
          <a:p>
            <a:pPr lvl="1"/>
            <a:r>
              <a:rPr lang="es-ES_tradnl">
                <a:solidFill>
                  <a:schemeClr val="accent1"/>
                </a:solidFill>
              </a:rPr>
              <a:t>Aplicación</a:t>
            </a:r>
            <a:br>
              <a:rPr lang="es-ES_tradnl">
                <a:solidFill>
                  <a:schemeClr val="tx1"/>
                </a:solidFill>
              </a:rPr>
            </a:br>
            <a:r>
              <a:rPr lang="es-ES_tradnl">
                <a:solidFill>
                  <a:schemeClr val="tx1"/>
                </a:solidFill>
              </a:rPr>
              <a:t>Decisión y ejecución de la medida</a:t>
            </a:r>
          </a:p>
          <a:p>
            <a:pPr lvl="1"/>
            <a:r>
              <a:rPr lang="es-ES_tradnl">
                <a:solidFill>
                  <a:schemeClr val="accent1"/>
                </a:solidFill>
              </a:rPr>
              <a:t>Control continuo y revisión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167182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Riesgo y los Acuerdos de la OMC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5837610" cy="1593701"/>
          </a:xfrm>
        </p:spPr>
        <p:txBody>
          <a:bodyPr/>
          <a:lstStyle/>
          <a:p>
            <a:r>
              <a:rPr lang="es-ES_tradnl"/>
              <a:t>Acuerdo de Facilitación del Comercio</a:t>
            </a:r>
            <a:br>
              <a:rPr lang="es-ES_tradnl"/>
            </a:br>
            <a:r>
              <a:rPr lang="es-ES_tradnl"/>
              <a:t>(Artículo 7.4)</a:t>
            </a:r>
          </a:p>
          <a:p>
            <a:endParaRPr lang="es-ES_tradnl"/>
          </a:p>
          <a:p>
            <a:r>
              <a:rPr lang="es-ES_tradnl"/>
              <a:t>Acuerdo de Medidas Sanitarias y Fitosanitarias</a:t>
            </a:r>
          </a:p>
          <a:p>
            <a:r>
              <a:rPr lang="es-ES_tradnl"/>
              <a:t>(Artículo 5)</a:t>
            </a:r>
          </a:p>
        </p:txBody>
      </p:sp>
    </p:spTree>
    <p:extLst>
      <p:ext uri="{BB962C8B-B14F-4D97-AF65-F5344CB8AC3E}">
        <p14:creationId xmlns:p14="http://schemas.microsoft.com/office/powerpoint/2010/main" val="2487660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409397" y="277788"/>
            <a:ext cx="1573912" cy="625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Identificación del Peligro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713653" y="277788"/>
            <a:ext cx="1573912" cy="625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del Riesgo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012160" y="277788"/>
            <a:ext cx="1573912" cy="6257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del Riesgo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687165" y="1170788"/>
            <a:ext cx="5328592" cy="31662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del Riesgo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4404446" y="917287"/>
            <a:ext cx="192326" cy="234573"/>
            <a:chOff x="4654094" y="946419"/>
            <a:chExt cx="192326" cy="234573"/>
          </a:xfrm>
        </p:grpSpPr>
        <p:sp>
          <p:nvSpPr>
            <p:cNvPr id="24" name="Flecha derecha 23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lecha derecha 24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6593564" y="903525"/>
            <a:ext cx="192326" cy="234573"/>
            <a:chOff x="4654094" y="946419"/>
            <a:chExt cx="192326" cy="234573"/>
          </a:xfrm>
        </p:grpSpPr>
        <p:sp>
          <p:nvSpPr>
            <p:cNvPr id="41" name="Flecha derecha 40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lecha derecha 41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2100190" y="929474"/>
            <a:ext cx="192326" cy="234573"/>
            <a:chOff x="4654094" y="946419"/>
            <a:chExt cx="192326" cy="234573"/>
          </a:xfrm>
        </p:grpSpPr>
        <p:sp>
          <p:nvSpPr>
            <p:cNvPr id="49" name="Flecha derecha 48"/>
            <p:cNvSpPr/>
            <p:nvPr/>
          </p:nvSpPr>
          <p:spPr>
            <a:xfrm rot="16200000">
              <a:off x="4682227" y="918287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lecha derecha 49"/>
            <p:cNvSpPr/>
            <p:nvPr/>
          </p:nvSpPr>
          <p:spPr>
            <a:xfrm rot="5400000">
              <a:off x="4682226" y="1016798"/>
              <a:ext cx="136062" cy="192325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ángulo 50"/>
            <p:cNvSpPr/>
            <p:nvPr/>
          </p:nvSpPr>
          <p:spPr>
            <a:xfrm>
              <a:off x="4716016" y="989206"/>
              <a:ext cx="72008" cy="135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Marcador de contenido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>
                <a:solidFill>
                  <a:schemeClr val="tx1"/>
                </a:solidFill>
              </a:rPr>
              <a:t>Intercambio abierto, interactivo, iterativo y transparente</a:t>
            </a:r>
          </a:p>
          <a:p>
            <a:r>
              <a:rPr lang="es-ES">
                <a:solidFill>
                  <a:schemeClr val="tx1"/>
                </a:solidFill>
              </a:rPr>
              <a:t>Datos, información, métodos y e hipótesis  abiertos y contrastables </a:t>
            </a:r>
          </a:p>
          <a:p>
            <a:r>
              <a:rPr lang="es-ES">
                <a:solidFill>
                  <a:schemeClr val="tx1"/>
                </a:solidFill>
              </a:rPr>
              <a:t>Se recaba información y opiniones de partes potencialmente afectadas o interesadas </a:t>
            </a:r>
          </a:p>
          <a:p>
            <a:r>
              <a:rPr lang="es-ES">
                <a:solidFill>
                  <a:schemeClr val="tx1"/>
                </a:solidFill>
              </a:rPr>
              <a:t>Se comunican los resultados de la Evaluación del Riesgo, incluyendo las hipótesis y la incertidumbre del modelo</a:t>
            </a:r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300784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/>
              <a:t>El Riesgo y los CNFC</a:t>
            </a:r>
            <a:endParaRPr lang="es-ES_tradnl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/>
              <a:t>Los desafíos de la integración de los diferentes niveles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3863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¿Cuáles son los desafíos?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>
                <a:solidFill>
                  <a:schemeClr val="tx1"/>
                </a:solidFill>
              </a:rPr>
              <a:t>Diferente nivel en la aplicación de herramientas de Análisis de Riesgo en los Servicios Veterinarios, de Sanidad de los Animales Acuáticos y de Protección Vegetal</a:t>
            </a:r>
          </a:p>
          <a:p>
            <a:pPr lvl="1"/>
            <a:r>
              <a:rPr lang="es-ES_tradnl">
                <a:solidFill>
                  <a:schemeClr val="tx1"/>
                </a:solidFill>
              </a:rPr>
              <a:t>Formación, capacitación e integración a los sistemas de importación y exportación</a:t>
            </a:r>
          </a:p>
          <a:p>
            <a:pPr marL="457200" lvl="1" indent="0">
              <a:buNone/>
            </a:pPr>
            <a:endParaRPr lang="es-ES_tradnl">
              <a:solidFill>
                <a:schemeClr val="tx1"/>
              </a:solidFill>
            </a:endParaRPr>
          </a:p>
          <a:p>
            <a:r>
              <a:rPr lang="es-ES_tradnl">
                <a:solidFill>
                  <a:schemeClr val="tx1"/>
                </a:solidFill>
              </a:rPr>
              <a:t>Niveles de integración a los Comités Nacionales de Facilitación del Comercio</a:t>
            </a:r>
          </a:p>
        </p:txBody>
      </p:sp>
    </p:spTree>
    <p:extLst>
      <p:ext uri="{BB962C8B-B14F-4D97-AF65-F5344CB8AC3E}">
        <p14:creationId xmlns:p14="http://schemas.microsoft.com/office/powerpoint/2010/main" val="295794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32656"/>
            <a:ext cx="4428942" cy="618225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86500" y="6464405"/>
            <a:ext cx="424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>
                <a:solidFill>
                  <a:schemeClr val="bg1"/>
                </a:solidFill>
              </a:rPr>
              <a:t>https://www.oie.int/pesteporcinaafricana</a:t>
            </a:r>
          </a:p>
        </p:txBody>
      </p:sp>
    </p:spTree>
    <p:extLst>
      <p:ext uri="{BB962C8B-B14F-4D97-AF65-F5344CB8AC3E}">
        <p14:creationId xmlns:p14="http://schemas.microsoft.com/office/powerpoint/2010/main" val="672259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8229600" cy="4905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sz="3200">
                <a:solidFill>
                  <a:srgbClr val="020A0A"/>
                </a:solidFill>
              </a:rPr>
              <a:t>Diagrama de flujo para el análisis de riesgo</a:t>
            </a:r>
          </a:p>
        </p:txBody>
      </p:sp>
      <p:sp>
        <p:nvSpPr>
          <p:cNvPr id="7172" name="Text Box 15"/>
          <p:cNvSpPr txBox="1">
            <a:spLocks noChangeArrowheads="1"/>
          </p:cNvSpPr>
          <p:nvPr/>
        </p:nvSpPr>
        <p:spPr bwMode="auto">
          <a:xfrm>
            <a:off x="61724" y="6296002"/>
            <a:ext cx="46679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200">
                <a:solidFill>
                  <a:srgbClr val="020A0A"/>
                </a:solidFill>
                <a:latin typeface="Times New Roman" panose="02020603050405020304" pitchFamily="18" charset="0"/>
              </a:rPr>
              <a:t>OIE </a:t>
            </a:r>
            <a:r>
              <a:rPr lang="en-NZ" altLang="en-US" sz="1200">
                <a:solidFill>
                  <a:srgbClr val="020A0A"/>
                </a:solidFill>
                <a:latin typeface="Times New Roman" panose="02020603050405020304" pitchFamily="18" charset="0"/>
              </a:rPr>
              <a:t>Handbook on Import Risk Analysis for Animals and Animal Products. Volume 1. Introduction and Qualitative Analysis, 2010</a:t>
            </a:r>
            <a:endParaRPr lang="en-CA" altLang="en-US" sz="1200">
              <a:solidFill>
                <a:srgbClr val="020A0A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17500" y="960904"/>
            <a:ext cx="1303366" cy="2173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Inicio del proyecto</a:t>
            </a:r>
          </a:p>
          <a:p>
            <a:pPr algn="ctr"/>
            <a:r>
              <a:rPr lang="es-ES_tradnl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Ej: pedido de acceso a mercado de un potencial importador o socio comercial</a:t>
            </a:r>
            <a:endParaRPr lang="es-ES_tradnl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 rot="5400000">
            <a:off x="6034226" y="3057441"/>
            <a:ext cx="4814170" cy="5831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con partes interesadas</a:t>
            </a:r>
          </a:p>
        </p:txBody>
      </p:sp>
      <p:cxnSp>
        <p:nvCxnSpPr>
          <p:cNvPr id="4" name="Conector recto de flecha 3"/>
          <p:cNvCxnSpPr>
            <a:stCxn id="9" idx="3"/>
          </p:cNvCxnSpPr>
          <p:nvPr/>
        </p:nvCxnSpPr>
        <p:spPr>
          <a:xfrm>
            <a:off x="7812360" y="1659583"/>
            <a:ext cx="324331" cy="8487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8" idx="2"/>
            <a:endCxn id="9" idx="0"/>
          </p:cNvCxnSpPr>
          <p:nvPr/>
        </p:nvCxnSpPr>
        <p:spPr>
          <a:xfrm>
            <a:off x="5040052" y="1399316"/>
            <a:ext cx="0" cy="136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>
            <a:stCxn id="9" idx="2"/>
            <a:endCxn id="10" idx="0"/>
          </p:cNvCxnSpPr>
          <p:nvPr/>
        </p:nvCxnSpPr>
        <p:spPr>
          <a:xfrm>
            <a:off x="5040052" y="1783776"/>
            <a:ext cx="0" cy="144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10" idx="2"/>
            <a:endCxn id="11" idx="0"/>
          </p:cNvCxnSpPr>
          <p:nvPr/>
        </p:nvCxnSpPr>
        <p:spPr>
          <a:xfrm>
            <a:off x="5040052" y="2200863"/>
            <a:ext cx="0" cy="136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11" idx="2"/>
            <a:endCxn id="12" idx="0"/>
          </p:cNvCxnSpPr>
          <p:nvPr/>
        </p:nvCxnSpPr>
        <p:spPr>
          <a:xfrm>
            <a:off x="5040052" y="3524364"/>
            <a:ext cx="0" cy="136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12" idx="2"/>
            <a:endCxn id="13" idx="0"/>
          </p:cNvCxnSpPr>
          <p:nvPr/>
        </p:nvCxnSpPr>
        <p:spPr>
          <a:xfrm>
            <a:off x="5040052" y="4101468"/>
            <a:ext cx="6693" cy="136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13" idx="2"/>
            <a:endCxn id="14" idx="0"/>
          </p:cNvCxnSpPr>
          <p:nvPr/>
        </p:nvCxnSpPr>
        <p:spPr>
          <a:xfrm flipH="1">
            <a:off x="5040051" y="5000338"/>
            <a:ext cx="6694" cy="180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stCxn id="14" idx="2"/>
            <a:endCxn id="15" idx="0"/>
          </p:cNvCxnSpPr>
          <p:nvPr/>
        </p:nvCxnSpPr>
        <p:spPr>
          <a:xfrm>
            <a:off x="5040051" y="5461492"/>
            <a:ext cx="0" cy="136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>
            <a:off x="7566857" y="2850171"/>
            <a:ext cx="582899" cy="8487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7553791" y="4547381"/>
            <a:ext cx="582899" cy="8487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7553790" y="5289778"/>
            <a:ext cx="582899" cy="8487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>
            <a:endCxn id="8" idx="1"/>
          </p:cNvCxnSpPr>
          <p:nvPr/>
        </p:nvCxnSpPr>
        <p:spPr>
          <a:xfrm>
            <a:off x="1620867" y="1180110"/>
            <a:ext cx="646877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2267744" y="960904"/>
            <a:ext cx="5544616" cy="438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Alcance</a:t>
            </a:r>
            <a:r>
              <a:rPr lang="es-ES_tradnl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Analisis de Riesgo</a:t>
            </a:r>
          </a:p>
          <a:p>
            <a:pPr algn="ctr"/>
            <a:r>
              <a:rPr lang="es-ES_tradnl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Desarrollar una </a:t>
            </a:r>
            <a:r>
              <a:rPr lang="es-ES_tradnl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 de comunicación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267744" y="1535390"/>
            <a:ext cx="5544616" cy="248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los peligros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asociados con el </a:t>
            </a:r>
            <a:r>
              <a:rPr lang="es-ES_tradnl" sz="12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consideración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2267744" y="1928337"/>
            <a:ext cx="5544616" cy="2725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¿Hay </a:t>
            </a:r>
            <a:r>
              <a:rPr lang="es-ES_tradnl" sz="1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de OIE disponibles 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cada peligro?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267744" y="2336937"/>
            <a:ext cx="5544616" cy="11874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es-ES_tradnl" sz="12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hay medidas de OIE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conducir una evaluación del riesgo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Delinear un </a:t>
            </a:r>
            <a:r>
              <a:rPr lang="es-ES_tradnl" sz="1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árbol de escenario 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mapear los caminos de riesgo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¿Cuál es la </a:t>
            </a:r>
            <a:r>
              <a:rPr lang="es-ES_tradnl" sz="1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posibilidad de exposición 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animales o humanos susceptibles?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¿Cuál es la posibilidad de la aparición de </a:t>
            </a:r>
            <a:r>
              <a:rPr lang="es-ES_tradnl" sz="1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consecuencias significativas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Estimar el </a:t>
            </a:r>
            <a:r>
              <a:rPr lang="es-ES_tradnl" sz="1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riesgo global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¿Es mayor que el negligible?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267743" y="3660438"/>
            <a:ext cx="5544617" cy="4410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Examinar </a:t>
            </a:r>
            <a:r>
              <a:rPr lang="es-ES_tradnl" sz="1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opciones sanitarias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ES_tradnl" sz="1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gestionar efectivamente 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riesgos de cada peligro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2281130" y="4237542"/>
            <a:ext cx="5531230" cy="7627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Llevar a cabo una </a:t>
            </a:r>
            <a:r>
              <a:rPr lang="es-ES_tradnl" sz="1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revisión por pares 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asegurar que el análisis de riesgos y las medidas sanitarias elegidas son </a:t>
            </a:r>
            <a:r>
              <a:rPr lang="es-ES_tradnl" sz="1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apropiadas a las circunstancias 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consistantes con las </a:t>
            </a:r>
            <a:r>
              <a:rPr lang="es-ES_tradnl" sz="1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obligaciones internacionales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2267742" y="5180479"/>
            <a:ext cx="5544618" cy="2810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Consultar</a:t>
            </a:r>
            <a:r>
              <a:rPr lang="es-ES_tradnl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las partes interesadas y la OMC si es pertinente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2267741" y="5597566"/>
            <a:ext cx="5544619" cy="3457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Aprobar e implementar las medidas sanitarias</a:t>
            </a:r>
          </a:p>
        </p:txBody>
      </p:sp>
    </p:spTree>
    <p:extLst>
      <p:ext uri="{BB962C8B-B14F-4D97-AF65-F5344CB8AC3E}">
        <p14:creationId xmlns:p14="http://schemas.microsoft.com/office/powerpoint/2010/main" val="238227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00000"/>
          </a:xfrm>
        </p:spPr>
        <p:txBody>
          <a:bodyPr/>
          <a:lstStyle/>
          <a:p>
            <a:r>
              <a:rPr lang="es-ES_tradnl" sz="3200"/>
              <a:t>Acuerdo de Facilitación del Comercio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46855" y="140460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" i="1">
                <a:solidFill>
                  <a:schemeClr val="tx1"/>
                </a:solidFill>
              </a:rPr>
              <a:t>(En referencia a los Miembros)</a:t>
            </a:r>
            <a:br>
              <a:rPr lang="es-ES" i="1">
                <a:solidFill>
                  <a:schemeClr val="tx1"/>
                </a:solidFill>
              </a:rPr>
            </a:br>
            <a:endParaRPr lang="es-ES" i="1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ES">
                <a:solidFill>
                  <a:schemeClr val="tx1"/>
                </a:solidFill>
              </a:rPr>
              <a:t>Adopción o mantenimiento, en la medida de lo posible, de un </a:t>
            </a:r>
            <a:r>
              <a:rPr lang="es-ES">
                <a:solidFill>
                  <a:srgbClr val="0070C0"/>
                </a:solidFill>
              </a:rPr>
              <a:t>sistema de gestión de riesgo para el control aduanero</a:t>
            </a:r>
            <a:r>
              <a:rPr lang="es-ES"/>
              <a:t>.</a:t>
            </a:r>
            <a:br>
              <a:rPr lang="es-ES"/>
            </a:br>
            <a:endParaRPr lang="es-ES"/>
          </a:p>
          <a:p>
            <a:pPr marL="514350" indent="-514350">
              <a:buFont typeface="+mj-lt"/>
              <a:buAutoNum type="arabicPeriod"/>
            </a:pPr>
            <a:r>
              <a:rPr lang="es-ES">
                <a:solidFill>
                  <a:schemeClr val="tx1"/>
                </a:solidFill>
              </a:rPr>
              <a:t>Concepción y aplicación de </a:t>
            </a:r>
            <a:r>
              <a:rPr lang="es-ES" b="1">
                <a:solidFill>
                  <a:srgbClr val="7030A0"/>
                </a:solidFill>
              </a:rPr>
              <a:t>gestión de riesgo</a:t>
            </a:r>
            <a:r>
              <a:rPr lang="es-ES">
                <a:solidFill>
                  <a:schemeClr val="tx1"/>
                </a:solidFill>
              </a:rPr>
              <a:t> para que se </a:t>
            </a:r>
            <a:r>
              <a:rPr lang="es-ES">
                <a:solidFill>
                  <a:srgbClr val="FF0000"/>
                </a:solidFill>
              </a:rPr>
              <a:t>eviten discriminaciones </a:t>
            </a:r>
            <a:r>
              <a:rPr lang="es-ES">
                <a:solidFill>
                  <a:schemeClr val="tx1"/>
                </a:solidFill>
              </a:rPr>
              <a:t>arbitrarias o injustificables </a:t>
            </a:r>
            <a:r>
              <a:rPr lang="es-ES">
                <a:solidFill>
                  <a:srgbClr val="FF0000"/>
                </a:solidFill>
              </a:rPr>
              <a:t>o restricciones </a:t>
            </a:r>
            <a:r>
              <a:rPr lang="es-ES">
                <a:solidFill>
                  <a:schemeClr val="tx1"/>
                </a:solidFill>
              </a:rPr>
              <a:t>encubiertas al comercio internacional.</a:t>
            </a:r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_tradnl"/>
              <a:t>Artículo 7.4, </a:t>
            </a:r>
            <a:r>
              <a:rPr lang="en-US"/>
              <a:t>Gestión de riesgo</a:t>
            </a:r>
            <a:endParaRPr lang="es-ES_tradnl"/>
          </a:p>
        </p:txBody>
      </p:sp>
      <p:pic>
        <p:nvPicPr>
          <p:cNvPr id="9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uadroTexto 10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1399139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00000"/>
          </a:xfrm>
        </p:spPr>
        <p:txBody>
          <a:bodyPr/>
          <a:lstStyle/>
          <a:p>
            <a:r>
              <a:rPr lang="es-ES_tradnl" sz="3200"/>
              <a:t>Acuerdo de Facilitación del Comercio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71268" y="1600211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s-ES">
                <a:solidFill>
                  <a:srgbClr val="FF0000"/>
                </a:solidFill>
              </a:rPr>
              <a:t>Concentración del control aduanero</a:t>
            </a:r>
            <a:r>
              <a:rPr lang="es-ES"/>
              <a:t> </a:t>
            </a:r>
            <a:r>
              <a:rPr lang="es-ES">
                <a:solidFill>
                  <a:srgbClr val="7030A0"/>
                </a:solidFill>
              </a:rPr>
              <a:t>y otros controles en frontera en los </a:t>
            </a:r>
            <a:r>
              <a:rPr lang="es-ES" b="1">
                <a:solidFill>
                  <a:srgbClr val="FF0000"/>
                </a:solidFill>
              </a:rPr>
              <a:t>envíos de alto riesgo </a:t>
            </a:r>
            <a:r>
              <a:rPr lang="es-ES">
                <a:solidFill>
                  <a:schemeClr val="tx1"/>
                </a:solidFill>
              </a:rPr>
              <a:t>y agilización del levante de los de </a:t>
            </a:r>
            <a:r>
              <a:rPr lang="es-ES" b="1">
                <a:solidFill>
                  <a:srgbClr val="92D050"/>
                </a:solidFill>
              </a:rPr>
              <a:t>bajo riesgo</a:t>
            </a:r>
            <a:r>
              <a:rPr lang="es-ES"/>
              <a:t>. </a:t>
            </a:r>
            <a:br>
              <a:rPr lang="es-ES"/>
            </a:br>
            <a:br>
              <a:rPr lang="es-ES"/>
            </a:br>
            <a:r>
              <a:rPr lang="es-ES">
                <a:solidFill>
                  <a:schemeClr val="tx1"/>
                </a:solidFill>
              </a:rPr>
              <a:t>Selección </a:t>
            </a:r>
            <a:r>
              <a:rPr lang="es-ES" b="1">
                <a:solidFill>
                  <a:srgbClr val="0070C0"/>
                </a:solidFill>
              </a:rPr>
              <a:t>aleatoria </a:t>
            </a:r>
            <a:r>
              <a:rPr lang="es-ES">
                <a:solidFill>
                  <a:schemeClr val="tx1"/>
                </a:solidFill>
              </a:rPr>
              <a:t>de los envíos que someterá a esos controles en el marco de su gestión de riesgo.</a:t>
            </a:r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_tradnl"/>
              <a:t>Artículo 7.4, </a:t>
            </a:r>
            <a:r>
              <a:rPr lang="en-US"/>
              <a:t>Gestión de riesgo</a:t>
            </a:r>
            <a:endParaRPr lang="es-ES_tradnl"/>
          </a:p>
        </p:txBody>
      </p:sp>
      <p:pic>
        <p:nvPicPr>
          <p:cNvPr id="5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278342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00000"/>
          </a:xfrm>
        </p:spPr>
        <p:txBody>
          <a:bodyPr/>
          <a:lstStyle/>
          <a:p>
            <a:r>
              <a:rPr lang="es-ES_tradnl" sz="3200"/>
              <a:t>Acuerdo de Facilitación del Comercio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57200" y="1600211"/>
            <a:ext cx="843528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s-ES">
                <a:solidFill>
                  <a:schemeClr val="tx1"/>
                </a:solidFill>
              </a:rPr>
              <a:t>Gestión de riesgo basada en una </a:t>
            </a:r>
            <a:br>
              <a:rPr lang="es-ES">
                <a:solidFill>
                  <a:schemeClr val="tx1"/>
                </a:solidFill>
              </a:rPr>
            </a:br>
            <a:r>
              <a:rPr lang="es-ES">
                <a:solidFill>
                  <a:schemeClr val="tx1"/>
                </a:solidFill>
              </a:rPr>
              <a:t>evaluación del riesgo mediante </a:t>
            </a:r>
            <a:br>
              <a:rPr lang="es-ES">
                <a:solidFill>
                  <a:schemeClr val="tx1"/>
                </a:solidFill>
              </a:rPr>
            </a:br>
            <a:r>
              <a:rPr lang="es-ES" b="1">
                <a:solidFill>
                  <a:srgbClr val="0070C0"/>
                </a:solidFill>
              </a:rPr>
              <a:t>criterios de selectividad adecuados</a:t>
            </a:r>
            <a:r>
              <a:rPr lang="es-ES"/>
              <a:t>. </a:t>
            </a:r>
          </a:p>
          <a:p>
            <a:pPr marL="0" indent="0">
              <a:buNone/>
            </a:pPr>
            <a:r>
              <a:rPr lang="es-ES">
                <a:solidFill>
                  <a:schemeClr val="tx1"/>
                </a:solidFill>
              </a:rPr>
              <a:t>Pueden incluir, entre otros:</a:t>
            </a:r>
          </a:p>
          <a:p>
            <a:pPr marL="914400" lvl="1" indent="-514350">
              <a:spcBef>
                <a:spcPts val="0"/>
              </a:spcBef>
            </a:pPr>
            <a:r>
              <a:rPr lang="es-ES">
                <a:solidFill>
                  <a:schemeClr val="tx1"/>
                </a:solidFill>
              </a:rPr>
              <a:t>El código del Sistema Armonizado</a:t>
            </a:r>
          </a:p>
          <a:p>
            <a:pPr marL="914400" lvl="1" indent="-514350">
              <a:spcBef>
                <a:spcPts val="0"/>
              </a:spcBef>
            </a:pPr>
            <a:r>
              <a:rPr lang="es-ES">
                <a:solidFill>
                  <a:schemeClr val="tx1"/>
                </a:solidFill>
              </a:rPr>
              <a:t>Naturaleza y descripción de las mercancías,</a:t>
            </a:r>
          </a:p>
          <a:p>
            <a:pPr marL="914400" lvl="1" indent="-514350">
              <a:spcBef>
                <a:spcPts val="0"/>
              </a:spcBef>
            </a:pPr>
            <a:r>
              <a:rPr lang="es-ES">
                <a:solidFill>
                  <a:schemeClr val="tx1"/>
                </a:solidFill>
              </a:rPr>
              <a:t>País de origen y procedencia</a:t>
            </a:r>
          </a:p>
          <a:p>
            <a:pPr marL="914400" lvl="1" indent="-514350">
              <a:spcBef>
                <a:spcPts val="0"/>
              </a:spcBef>
            </a:pPr>
            <a:r>
              <a:rPr lang="es-ES">
                <a:solidFill>
                  <a:schemeClr val="tx1"/>
                </a:solidFill>
              </a:rPr>
              <a:t>valor de las mercancías</a:t>
            </a:r>
          </a:p>
          <a:p>
            <a:pPr marL="914400" lvl="1" indent="-514350">
              <a:spcBef>
                <a:spcPts val="0"/>
              </a:spcBef>
            </a:pPr>
            <a:r>
              <a:rPr lang="es-ES">
                <a:solidFill>
                  <a:schemeClr val="tx1"/>
                </a:solidFill>
              </a:rPr>
              <a:t>historial de cumplimiento de los comerciantes </a:t>
            </a:r>
          </a:p>
          <a:p>
            <a:pPr marL="914400" lvl="1" indent="-514350">
              <a:spcBef>
                <a:spcPts val="0"/>
              </a:spcBef>
            </a:pPr>
            <a:r>
              <a:rPr lang="es-ES">
                <a:solidFill>
                  <a:schemeClr val="tx1"/>
                </a:solidFill>
              </a:rPr>
              <a:t>tipo de medio de transporte.</a:t>
            </a:r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_tradnl"/>
              <a:t>Artículo 7.4, </a:t>
            </a:r>
            <a:r>
              <a:rPr lang="en-US"/>
              <a:t>Gestión de riesgo</a:t>
            </a:r>
            <a:endParaRPr lang="es-ES_tradnl"/>
          </a:p>
        </p:txBody>
      </p:sp>
      <p:pic>
        <p:nvPicPr>
          <p:cNvPr id="5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238525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8312" y="274638"/>
            <a:ext cx="8675688" cy="900000"/>
          </a:xfrm>
        </p:spPr>
        <p:txBody>
          <a:bodyPr/>
          <a:lstStyle/>
          <a:p>
            <a:r>
              <a:rPr lang="es-ES_tradnl" sz="3200"/>
              <a:t>Acuerdo de Medidas Sanitarias y Fitosanitarias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0" y="1928926"/>
            <a:ext cx="8964487" cy="407931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>
                <a:solidFill>
                  <a:schemeClr val="tx1"/>
                </a:solidFill>
              </a:rPr>
              <a:t>Los Miembros se asegurarán de que sus </a:t>
            </a:r>
            <a:r>
              <a:rPr lang="es-ES" b="1">
                <a:solidFill>
                  <a:srgbClr val="00B050"/>
                </a:solidFill>
              </a:rPr>
              <a:t>medidas sanitarias o fitosanitarias </a:t>
            </a:r>
            <a:r>
              <a:rPr lang="es-ES">
                <a:solidFill>
                  <a:schemeClr val="tx1"/>
                </a:solidFill>
              </a:rPr>
              <a:t>se basen en una</a:t>
            </a:r>
            <a:r>
              <a:rPr lang="es-ES"/>
              <a:t> </a:t>
            </a:r>
            <a:r>
              <a:rPr lang="es-ES" b="1">
                <a:solidFill>
                  <a:srgbClr val="7030A0"/>
                </a:solidFill>
              </a:rPr>
              <a:t>evaluación</a:t>
            </a:r>
            <a:r>
              <a:rPr lang="es-ES">
                <a:solidFill>
                  <a:schemeClr val="tx1"/>
                </a:solidFill>
              </a:rPr>
              <a:t>, adecuada a las circunstancias, </a:t>
            </a:r>
            <a:r>
              <a:rPr lang="es-ES" b="1">
                <a:solidFill>
                  <a:srgbClr val="7030A0"/>
                </a:solidFill>
              </a:rPr>
              <a:t>de los riesgos </a:t>
            </a:r>
            <a:r>
              <a:rPr lang="es-ES">
                <a:solidFill>
                  <a:schemeClr val="tx1"/>
                </a:solidFill>
              </a:rPr>
              <a:t>existentes para la vida y la salud de las </a:t>
            </a:r>
            <a:r>
              <a:rPr lang="es-ES" b="1">
                <a:solidFill>
                  <a:schemeClr val="accent1">
                    <a:lumMod val="40000"/>
                    <a:lumOff val="60000"/>
                  </a:schemeClr>
                </a:solidFill>
              </a:rPr>
              <a:t>personas</a:t>
            </a:r>
            <a:r>
              <a:rPr lang="es-ES"/>
              <a:t> </a:t>
            </a:r>
            <a:r>
              <a:rPr lang="es-ES">
                <a:solidFill>
                  <a:schemeClr val="tx1"/>
                </a:solidFill>
              </a:rPr>
              <a:t>y de los </a:t>
            </a:r>
            <a:r>
              <a:rPr lang="es-ES" b="1">
                <a:solidFill>
                  <a:schemeClr val="accent1"/>
                </a:solidFill>
              </a:rPr>
              <a:t>animales</a:t>
            </a:r>
            <a:r>
              <a:rPr lang="es-ES"/>
              <a:t> </a:t>
            </a:r>
            <a:r>
              <a:rPr lang="es-ES">
                <a:solidFill>
                  <a:schemeClr val="tx1"/>
                </a:solidFill>
              </a:rPr>
              <a:t>o para la preservación de los </a:t>
            </a:r>
            <a:r>
              <a:rPr lang="es-ES" b="1">
                <a:solidFill>
                  <a:srgbClr val="00B050"/>
                </a:solidFill>
              </a:rPr>
              <a:t>vegetales</a:t>
            </a:r>
            <a:r>
              <a:rPr lang="es-ES">
                <a:solidFill>
                  <a:schemeClr val="tx1"/>
                </a:solidFill>
              </a:rPr>
              <a:t>, teniendo en cuenta las técnicas de evaluación del riesgo elaboradas por las </a:t>
            </a:r>
            <a:r>
              <a:rPr lang="es-ES" b="1">
                <a:solidFill>
                  <a:schemeClr val="tx1"/>
                </a:solidFill>
              </a:rPr>
              <a:t>organizaciones internacionales competentes</a:t>
            </a:r>
            <a:r>
              <a:rPr lang="es-ES"/>
              <a:t>.</a:t>
            </a:r>
            <a:endParaRPr lang="es-ES_tradnl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>
          <a:xfrm>
            <a:off x="827584" y="908720"/>
            <a:ext cx="7848871" cy="504056"/>
          </a:xfrm>
        </p:spPr>
        <p:txBody>
          <a:bodyPr/>
          <a:lstStyle/>
          <a:p>
            <a:r>
              <a:rPr lang="en-US"/>
              <a:t>Artículo 5: </a:t>
            </a:r>
            <a:r>
              <a:rPr lang="es-ES" dirty="0"/>
              <a:t>Evaluación del riesgo y determinación del nivel adecuado de protección sanitaria </a:t>
            </a:r>
            <a:r>
              <a:rPr lang="es-ES"/>
              <a:t>o fitosanitaria</a:t>
            </a:r>
            <a:endParaRPr lang="es-ES_tradnl"/>
          </a:p>
        </p:txBody>
      </p:sp>
      <p:pic>
        <p:nvPicPr>
          <p:cNvPr id="5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uadroTexto 11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257541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8312" y="274638"/>
            <a:ext cx="8675688" cy="900000"/>
          </a:xfrm>
        </p:spPr>
        <p:txBody>
          <a:bodyPr/>
          <a:lstStyle/>
          <a:p>
            <a:r>
              <a:rPr lang="es-ES_tradnl" sz="3200"/>
              <a:t>Acuerdo de Medidas Sanitarias y Fitosanitarias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0" y="1928926"/>
            <a:ext cx="8964487" cy="4079316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s-ES">
                <a:solidFill>
                  <a:schemeClr val="tx1"/>
                </a:solidFill>
              </a:rPr>
              <a:t>Al </a:t>
            </a:r>
            <a:r>
              <a:rPr lang="es-ES">
                <a:solidFill>
                  <a:srgbClr val="FF0000"/>
                </a:solidFill>
              </a:rPr>
              <a:t>evaluar los riesgos</a:t>
            </a:r>
            <a:r>
              <a:rPr lang="es-ES">
                <a:solidFill>
                  <a:schemeClr val="tx1"/>
                </a:solidFill>
              </a:rPr>
              <a:t>, tener en cuenta: </a:t>
            </a:r>
          </a:p>
          <a:p>
            <a:pPr lvl="1"/>
            <a:r>
              <a:rPr lang="es-ES" b="1">
                <a:solidFill>
                  <a:srgbClr val="0070C0"/>
                </a:solidFill>
              </a:rPr>
              <a:t>testimonios científicos </a:t>
            </a:r>
            <a:r>
              <a:rPr lang="es-ES">
                <a:solidFill>
                  <a:schemeClr val="tx1"/>
                </a:solidFill>
              </a:rPr>
              <a:t>existentes;</a:t>
            </a:r>
          </a:p>
          <a:p>
            <a:pPr lvl="1"/>
            <a:r>
              <a:rPr lang="es-ES">
                <a:solidFill>
                  <a:schemeClr val="tx1"/>
                </a:solidFill>
              </a:rPr>
              <a:t>procesos y métodos de </a:t>
            </a:r>
            <a:r>
              <a:rPr lang="es-ES" b="1">
                <a:solidFill>
                  <a:srgbClr val="0070C0"/>
                </a:solidFill>
              </a:rPr>
              <a:t>producción</a:t>
            </a:r>
            <a:r>
              <a:rPr lang="es-ES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es-ES">
                <a:solidFill>
                  <a:schemeClr val="tx1"/>
                </a:solidFill>
              </a:rPr>
              <a:t>métodos de </a:t>
            </a:r>
            <a:r>
              <a:rPr lang="es-ES" b="1">
                <a:solidFill>
                  <a:srgbClr val="0070C0"/>
                </a:solidFill>
              </a:rPr>
              <a:t>inspección, muestreo y prueba</a:t>
            </a:r>
            <a:r>
              <a:rPr lang="es-ES">
                <a:solidFill>
                  <a:schemeClr val="tx1"/>
                </a:solidFill>
              </a:rPr>
              <a:t>; </a:t>
            </a:r>
          </a:p>
          <a:p>
            <a:pPr lvl="1"/>
            <a:r>
              <a:rPr lang="es-ES" b="1">
                <a:solidFill>
                  <a:srgbClr val="0070C0"/>
                </a:solidFill>
              </a:rPr>
              <a:t>prevalencia</a:t>
            </a:r>
            <a:r>
              <a:rPr lang="es-ES">
                <a:solidFill>
                  <a:schemeClr val="tx1"/>
                </a:solidFill>
              </a:rPr>
              <a:t> de enfermedades o plagas concretas; </a:t>
            </a:r>
          </a:p>
          <a:p>
            <a:pPr lvl="1"/>
            <a:r>
              <a:rPr lang="es-ES">
                <a:solidFill>
                  <a:schemeClr val="tx1"/>
                </a:solidFill>
              </a:rPr>
              <a:t>existencia de </a:t>
            </a:r>
            <a:r>
              <a:rPr lang="es-ES" b="1">
                <a:solidFill>
                  <a:srgbClr val="0070C0"/>
                </a:solidFill>
              </a:rPr>
              <a:t>zonas libres</a:t>
            </a:r>
            <a:r>
              <a:rPr lang="es-ES">
                <a:solidFill>
                  <a:schemeClr val="tx1"/>
                </a:solidFill>
              </a:rPr>
              <a:t>; </a:t>
            </a:r>
          </a:p>
          <a:p>
            <a:pPr lvl="1"/>
            <a:r>
              <a:rPr lang="es-ES">
                <a:solidFill>
                  <a:schemeClr val="tx1"/>
                </a:solidFill>
              </a:rPr>
              <a:t>condiciones </a:t>
            </a:r>
            <a:r>
              <a:rPr lang="es-ES" b="1">
                <a:solidFill>
                  <a:srgbClr val="0070C0"/>
                </a:solidFill>
              </a:rPr>
              <a:t>ecológicas</a:t>
            </a:r>
            <a:r>
              <a:rPr lang="es-ES">
                <a:solidFill>
                  <a:schemeClr val="tx1"/>
                </a:solidFill>
              </a:rPr>
              <a:t> y </a:t>
            </a:r>
            <a:r>
              <a:rPr lang="es-ES" b="1">
                <a:solidFill>
                  <a:srgbClr val="0070C0"/>
                </a:solidFill>
              </a:rPr>
              <a:t>ambientales</a:t>
            </a:r>
            <a:r>
              <a:rPr lang="es-ES">
                <a:solidFill>
                  <a:schemeClr val="tx1"/>
                </a:solidFill>
              </a:rPr>
              <a:t>; </a:t>
            </a:r>
          </a:p>
          <a:p>
            <a:pPr lvl="1"/>
            <a:r>
              <a:rPr lang="es-ES">
                <a:solidFill>
                  <a:schemeClr val="tx1"/>
                </a:solidFill>
              </a:rPr>
              <a:t>regímenes de </a:t>
            </a:r>
            <a:r>
              <a:rPr lang="es-ES" b="1">
                <a:solidFill>
                  <a:srgbClr val="0070C0"/>
                </a:solidFill>
              </a:rPr>
              <a:t>cuarentena</a:t>
            </a:r>
            <a:r>
              <a:rPr lang="es-ES">
                <a:solidFill>
                  <a:schemeClr val="tx1"/>
                </a:solidFill>
              </a:rPr>
              <a:t> y otros</a:t>
            </a:r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>
          <a:xfrm>
            <a:off x="827584" y="908720"/>
            <a:ext cx="7848871" cy="504056"/>
          </a:xfrm>
        </p:spPr>
        <p:txBody>
          <a:bodyPr/>
          <a:lstStyle/>
          <a:p>
            <a:r>
              <a:rPr lang="en-US"/>
              <a:t>Artículo 5: </a:t>
            </a:r>
            <a:r>
              <a:rPr lang="es-ES" dirty="0"/>
              <a:t>Evaluación del riesgo y determinación del nivel adecuado de protección sanitaria </a:t>
            </a:r>
            <a:r>
              <a:rPr lang="es-ES"/>
              <a:t>o fitosanitaria</a:t>
            </a:r>
            <a:endParaRPr lang="es-ES_tradnl"/>
          </a:p>
        </p:txBody>
      </p:sp>
      <p:pic>
        <p:nvPicPr>
          <p:cNvPr id="5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87523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8312" y="274638"/>
            <a:ext cx="8675688" cy="900000"/>
          </a:xfrm>
        </p:spPr>
        <p:txBody>
          <a:bodyPr/>
          <a:lstStyle/>
          <a:p>
            <a:r>
              <a:rPr lang="es-ES_tradnl" sz="3200"/>
              <a:t>Acuerdo de Medidas Sanitarias y Fitosanitarias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0" y="1928926"/>
            <a:ext cx="8964487" cy="4079316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s-ES">
                <a:solidFill>
                  <a:schemeClr val="tx1"/>
                </a:solidFill>
              </a:rPr>
              <a:t>Considerar </a:t>
            </a:r>
            <a:r>
              <a:rPr lang="es-ES" b="1">
                <a:solidFill>
                  <a:schemeClr val="accent6">
                    <a:lumMod val="50000"/>
                  </a:schemeClr>
                </a:solidFill>
              </a:rPr>
              <a:t>factores económicos </a:t>
            </a:r>
            <a:r>
              <a:rPr lang="es-ES">
                <a:solidFill>
                  <a:schemeClr val="tx1"/>
                </a:solidFill>
              </a:rPr>
              <a:t>tales como:</a:t>
            </a:r>
          </a:p>
          <a:p>
            <a:pPr lvl="1">
              <a:spcBef>
                <a:spcPts val="0"/>
              </a:spcBef>
            </a:pPr>
            <a:r>
              <a:rPr lang="es-ES" b="1">
                <a:solidFill>
                  <a:srgbClr val="FF0000"/>
                </a:solidFill>
              </a:rPr>
              <a:t>perjuicio</a:t>
            </a:r>
            <a:r>
              <a:rPr lang="es-ES">
                <a:solidFill>
                  <a:schemeClr val="tx1"/>
                </a:solidFill>
              </a:rPr>
              <a:t> en producción o de ventas por la entrada, radicación o propagación de una plaga o enfermedad; </a:t>
            </a:r>
          </a:p>
          <a:p>
            <a:pPr lvl="1">
              <a:spcBef>
                <a:spcPts val="0"/>
              </a:spcBef>
            </a:pPr>
            <a:r>
              <a:rPr lang="es-ES" b="1">
                <a:solidFill>
                  <a:srgbClr val="FF0000"/>
                </a:solidFill>
              </a:rPr>
              <a:t>costos</a:t>
            </a:r>
            <a:r>
              <a:rPr lang="es-ES">
                <a:solidFill>
                  <a:srgbClr val="FF0000"/>
                </a:solidFill>
              </a:rPr>
              <a:t> </a:t>
            </a:r>
            <a:r>
              <a:rPr lang="es-ES">
                <a:solidFill>
                  <a:schemeClr val="tx1"/>
                </a:solidFill>
              </a:rPr>
              <a:t>de control o erradicación; </a:t>
            </a:r>
          </a:p>
          <a:p>
            <a:pPr lvl="1">
              <a:spcBef>
                <a:spcPts val="0"/>
              </a:spcBef>
            </a:pPr>
            <a:r>
              <a:rPr lang="es-ES" b="1">
                <a:solidFill>
                  <a:srgbClr val="FF0000"/>
                </a:solidFill>
              </a:rPr>
              <a:t>relación costo-eficacia </a:t>
            </a:r>
            <a:r>
              <a:rPr lang="es-ES">
                <a:solidFill>
                  <a:schemeClr val="tx1"/>
                </a:solidFill>
              </a:rPr>
              <a:t>de otros posibles métodos para limitar los riesgos.</a:t>
            </a:r>
          </a:p>
          <a:p>
            <a:pPr marL="571500" indent="-514350">
              <a:spcBef>
                <a:spcPts val="0"/>
              </a:spcBef>
              <a:buFont typeface="+mj-lt"/>
              <a:buAutoNum type="arabicPeriod" startAt="3"/>
            </a:pPr>
            <a:r>
              <a:rPr lang="es-ES" sz="3200">
                <a:solidFill>
                  <a:schemeClr val="tx1"/>
                </a:solidFill>
              </a:rPr>
              <a:t>Reducir al mínimo los efectos negativos sobre el comercio</a:t>
            </a:r>
            <a:endParaRPr lang="es-ES_tradnl" sz="3200">
              <a:solidFill>
                <a:schemeClr val="tx1"/>
              </a:solidFill>
              <a:ea typeface="+mn-ea"/>
            </a:endParaRP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>
          <a:xfrm>
            <a:off x="827584" y="908720"/>
            <a:ext cx="7848871" cy="504056"/>
          </a:xfrm>
        </p:spPr>
        <p:txBody>
          <a:bodyPr/>
          <a:lstStyle/>
          <a:p>
            <a:r>
              <a:rPr lang="en-US"/>
              <a:t>Artículo 5: </a:t>
            </a:r>
            <a:r>
              <a:rPr lang="es-ES" dirty="0"/>
              <a:t>Evaluación del riesgo y determinación del nivel adecuado de protección sanitaria </a:t>
            </a:r>
            <a:r>
              <a:rPr lang="es-ES"/>
              <a:t>o fitosanitaria</a:t>
            </a:r>
            <a:endParaRPr lang="es-ES_tradnl"/>
          </a:p>
        </p:txBody>
      </p:sp>
      <p:pic>
        <p:nvPicPr>
          <p:cNvPr id="5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3112872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8312" y="274638"/>
            <a:ext cx="8675688" cy="900000"/>
          </a:xfrm>
        </p:spPr>
        <p:txBody>
          <a:bodyPr/>
          <a:lstStyle/>
          <a:p>
            <a:r>
              <a:rPr lang="es-ES_tradnl" sz="3200"/>
              <a:t>Acuerdo de Medidas Sanitarias y Fitosanitarias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0" y="1928926"/>
            <a:ext cx="8964487" cy="4079316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s-ES">
                <a:solidFill>
                  <a:schemeClr val="tx1"/>
                </a:solidFill>
              </a:rPr>
              <a:t>Evitar </a:t>
            </a:r>
            <a:r>
              <a:rPr lang="es-ES" b="1">
                <a:solidFill>
                  <a:srgbClr val="FF0000"/>
                </a:solidFill>
              </a:rPr>
              <a:t>distinciones arbitrarias o injustificables </a:t>
            </a:r>
            <a:r>
              <a:rPr lang="es-ES" b="1">
                <a:solidFill>
                  <a:srgbClr val="002060"/>
                </a:solidFill>
              </a:rPr>
              <a:t>en los niveles que se considere como adecuados de protección </a:t>
            </a:r>
            <a:r>
              <a:rPr lang="es-ES">
                <a:solidFill>
                  <a:schemeClr val="tx1"/>
                </a:solidFill>
              </a:rPr>
              <a:t>en diferentes situaciones, si resultan en </a:t>
            </a:r>
            <a:r>
              <a:rPr lang="es-ES" b="1">
                <a:solidFill>
                  <a:srgbClr val="00B0F0"/>
                </a:solidFill>
              </a:rPr>
              <a:t>discriminación o restricción encubierta del comercio internacional</a:t>
            </a:r>
            <a:r>
              <a:rPr lang="es-ES">
                <a:solidFill>
                  <a:schemeClr val="tx1"/>
                </a:solidFill>
              </a:rPr>
              <a:t>.</a:t>
            </a:r>
            <a:br>
              <a:rPr lang="es-ES">
                <a:solidFill>
                  <a:schemeClr val="tx1"/>
                </a:solidFill>
              </a:rPr>
            </a:br>
            <a:br>
              <a:rPr lang="es-ES">
                <a:solidFill>
                  <a:schemeClr val="tx1"/>
                </a:solidFill>
              </a:rPr>
            </a:br>
            <a:r>
              <a:rPr lang="es-ES">
                <a:solidFill>
                  <a:schemeClr val="tx1"/>
                </a:solidFill>
              </a:rPr>
              <a:t>(y colaborar en la elaboración de directrices que fomenten su aplicación práctica)</a:t>
            </a:r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>
          <a:xfrm>
            <a:off x="827584" y="908720"/>
            <a:ext cx="7848871" cy="504056"/>
          </a:xfrm>
        </p:spPr>
        <p:txBody>
          <a:bodyPr/>
          <a:lstStyle/>
          <a:p>
            <a:r>
              <a:rPr lang="en-US"/>
              <a:t>Artículo 5: </a:t>
            </a:r>
            <a:r>
              <a:rPr lang="es-ES" dirty="0"/>
              <a:t>Evaluación del riesgo y determinación del nivel adecuado de protección sanitaria </a:t>
            </a:r>
            <a:r>
              <a:rPr lang="es-ES"/>
              <a:t>o fitosanitaria</a:t>
            </a:r>
            <a:endParaRPr lang="es-ES_tradnl"/>
          </a:p>
        </p:txBody>
      </p:sp>
      <p:pic>
        <p:nvPicPr>
          <p:cNvPr id="5" name="Pictur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4331"/>
            <a:ext cx="899795" cy="830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0" y="6524392"/>
            <a:ext cx="5126360" cy="31952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s-ES_tradnl" sz="1600" i="1"/>
              <a:t>El texto presentado fue editado para agilizar su lectiura</a:t>
            </a:r>
            <a:endParaRPr lang="es-ES_tradnl" sz="4000" i="1" dirty="0" err="1"/>
          </a:p>
        </p:txBody>
      </p:sp>
    </p:spTree>
    <p:extLst>
      <p:ext uri="{BB962C8B-B14F-4D97-AF65-F5344CB8AC3E}">
        <p14:creationId xmlns:p14="http://schemas.microsoft.com/office/powerpoint/2010/main" val="1417372954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a &amp; Capítulos">
  <a:themeElements>
    <a:clrScheme name="Template Ppt 20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0021"/>
      </a:accent1>
      <a:accent2>
        <a:srgbClr val="636463"/>
      </a:accent2>
      <a:accent3>
        <a:srgbClr val="676F91"/>
      </a:accent3>
      <a:accent4>
        <a:srgbClr val="A3AD90"/>
      </a:accent4>
      <a:accent5>
        <a:srgbClr val="769091"/>
      </a:accent5>
      <a:accent6>
        <a:srgbClr val="D2AD86"/>
      </a:accent6>
      <a:hlink>
        <a:srgbClr val="0070C0"/>
      </a:hlink>
      <a:folHlink>
        <a:srgbClr val="0070C0"/>
      </a:folHlink>
    </a:clrScheme>
    <a:fontScheme name="2_Modèle par défaut">
      <a:majorFont>
        <a:latin typeface="TradeGothic Bold"/>
        <a:ea typeface=""/>
        <a:cs typeface=""/>
      </a:majorFont>
      <a:minorFont>
        <a:latin typeface="Trade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ítulo e diapositivas de agradecimiento">
  <a:themeElements>
    <a:clrScheme name="Template Ppt 20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0021"/>
      </a:accent1>
      <a:accent2>
        <a:srgbClr val="636463"/>
      </a:accent2>
      <a:accent3>
        <a:srgbClr val="676F91"/>
      </a:accent3>
      <a:accent4>
        <a:srgbClr val="A3AD90"/>
      </a:accent4>
      <a:accent5>
        <a:srgbClr val="769091"/>
      </a:accent5>
      <a:accent6>
        <a:srgbClr val="D2AD86"/>
      </a:accent6>
      <a:hlink>
        <a:srgbClr val="0070C0"/>
      </a:hlink>
      <a:folHlink>
        <a:srgbClr val="0070C0"/>
      </a:folHlink>
    </a:clrScheme>
    <a:fontScheme name="2_Modèle par défaut">
      <a:majorFont>
        <a:latin typeface="TradeGothic Bold"/>
        <a:ea typeface=""/>
        <a:cs typeface=""/>
      </a:majorFont>
      <a:minorFont>
        <a:latin typeface="Trade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 anchor="ctr" anchorCtr="0">
        <a:noAutofit/>
      </a:bodyPr>
      <a:lstStyle>
        <a:defPPr algn="r">
          <a:lnSpc>
            <a:spcPct val="120000"/>
          </a:lnSpc>
          <a:defRPr sz="4800" dirty="0" err="1" smtClean="0">
            <a:solidFill>
              <a:srgbClr val="FFFFFF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tenido">
  <a:themeElements>
    <a:clrScheme name="Template Ppt 20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0021"/>
      </a:accent1>
      <a:accent2>
        <a:srgbClr val="636463"/>
      </a:accent2>
      <a:accent3>
        <a:srgbClr val="676F91"/>
      </a:accent3>
      <a:accent4>
        <a:srgbClr val="A3AD90"/>
      </a:accent4>
      <a:accent5>
        <a:srgbClr val="769091"/>
      </a:accent5>
      <a:accent6>
        <a:srgbClr val="D2AD86"/>
      </a:accent6>
      <a:hlink>
        <a:srgbClr val="0070C0"/>
      </a:hlink>
      <a:folHlink>
        <a:srgbClr val="0070C0"/>
      </a:folHlink>
    </a:clrScheme>
    <a:fontScheme name="Template Ppt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 kern="0" dirty="0" smtClean="0"/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ontenido (Fondo blanco)">
  <a:themeElements>
    <a:clrScheme name="Template Ppt 20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0021"/>
      </a:accent1>
      <a:accent2>
        <a:srgbClr val="636463"/>
      </a:accent2>
      <a:accent3>
        <a:srgbClr val="676F91"/>
      </a:accent3>
      <a:accent4>
        <a:srgbClr val="A3AD90"/>
      </a:accent4>
      <a:accent5>
        <a:srgbClr val="769091"/>
      </a:accent5>
      <a:accent6>
        <a:srgbClr val="D2AD86"/>
      </a:accent6>
      <a:hlink>
        <a:srgbClr val="0070C0"/>
      </a:hlink>
      <a:folHlink>
        <a:srgbClr val="0070C0"/>
      </a:folHlink>
    </a:clrScheme>
    <a:fontScheme name="Template Ppt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 kern="0" dirty="0" smtClean="0"/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Ejemplos">
  <a:themeElements>
    <a:clrScheme name="Template Ppt 20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0021"/>
      </a:accent1>
      <a:accent2>
        <a:srgbClr val="636463"/>
      </a:accent2>
      <a:accent3>
        <a:srgbClr val="676F91"/>
      </a:accent3>
      <a:accent4>
        <a:srgbClr val="A3AD90"/>
      </a:accent4>
      <a:accent5>
        <a:srgbClr val="769091"/>
      </a:accent5>
      <a:accent6>
        <a:srgbClr val="D2AD86"/>
      </a:accent6>
      <a:hlink>
        <a:srgbClr val="0070C0"/>
      </a:hlink>
      <a:folHlink>
        <a:srgbClr val="0070C0"/>
      </a:folHlink>
    </a:clrScheme>
    <a:fontScheme name="Template Ppt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22381</TotalTime>
  <Words>1581</Words>
  <Application>Microsoft Macintosh PowerPoint</Application>
  <PresentationFormat>Presentación en pantalla (4:3)</PresentationFormat>
  <Paragraphs>166</Paragraphs>
  <Slides>24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Arial</vt:lpstr>
      <vt:lpstr>Arial Narrow</vt:lpstr>
      <vt:lpstr>Times New Roman</vt:lpstr>
      <vt:lpstr>TradeGothic</vt:lpstr>
      <vt:lpstr>Wingdings</vt:lpstr>
      <vt:lpstr>Programa &amp; Capítulos</vt:lpstr>
      <vt:lpstr>Título e diapositivas de agradecimiento</vt:lpstr>
      <vt:lpstr>Contenido</vt:lpstr>
      <vt:lpstr>Contenido (Fondo blanco)</vt:lpstr>
      <vt:lpstr>Ejemplos</vt:lpstr>
      <vt:lpstr>Martín S Minassian</vt:lpstr>
      <vt:lpstr>El Riesgo y los Acuerdos de la OMC</vt:lpstr>
      <vt:lpstr>Acuerdo de Facilitación del Comercio</vt:lpstr>
      <vt:lpstr>Acuerdo de Facilitación del Comercio</vt:lpstr>
      <vt:lpstr>Acuerdo de Facilitación del Comercio</vt:lpstr>
      <vt:lpstr>Acuerdo de Medidas Sanitarias y Fitosanitarias</vt:lpstr>
      <vt:lpstr>Acuerdo de Medidas Sanitarias y Fitosanitarias</vt:lpstr>
      <vt:lpstr>Acuerdo de Medidas Sanitarias y Fitosanitarias</vt:lpstr>
      <vt:lpstr>Acuerdo de Medidas Sanitarias y Fitosanitarias</vt:lpstr>
      <vt:lpstr>Acuerdo de Medidas Sanitarias y Fitosanitarias</vt:lpstr>
      <vt:lpstr>Acuerdo de Medidas Sanitarias y Fitosanitarias</vt:lpstr>
      <vt:lpstr>Acuerdo de Medidas Sanitarias y Fitosanitarias</vt:lpstr>
      <vt:lpstr>El Riesgo y las Normas de la OIE</vt:lpstr>
      <vt:lpstr>¿Qué es el peligro?</vt:lpstr>
      <vt:lpstr>¿Qué es el riesgo?</vt:lpstr>
      <vt:lpstr>Etapas del Análisis de Riesgos</vt:lpstr>
      <vt:lpstr>Presentación de PowerPoint</vt:lpstr>
      <vt:lpstr>Presentación de PowerPoint</vt:lpstr>
      <vt:lpstr>Presentación de PowerPoint</vt:lpstr>
      <vt:lpstr>Presentación de PowerPoint</vt:lpstr>
      <vt:lpstr>El Riesgo y los CNFC</vt:lpstr>
      <vt:lpstr>¿Cuáles son los desafíos?</vt:lpstr>
      <vt:lpstr>Presentación de PowerPoint</vt:lpstr>
      <vt:lpstr>Diagrama de flujo para el análisis de riesgo</vt:lpstr>
    </vt:vector>
  </TitlesOfParts>
  <Company>oie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gm</dc:creator>
  <cp:lastModifiedBy>Luis Raul Montano Hernandez</cp:lastModifiedBy>
  <cp:revision>931</cp:revision>
  <cp:lastPrinted>2015-01-07T19:35:21Z</cp:lastPrinted>
  <dcterms:created xsi:type="dcterms:W3CDTF">2007-10-12T14:09:45Z</dcterms:created>
  <dcterms:modified xsi:type="dcterms:W3CDTF">2019-11-28T14:26:10Z</dcterms:modified>
</cp:coreProperties>
</file>