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24384000" cy="13716000"/>
  <p:notesSz cx="6858000" cy="9144000"/>
  <p:defaultTextStyle>
    <a:lvl1pPr algn="ctr" defTabSz="584200">
      <a:defRPr sz="5000"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03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3" autoAdjust="0"/>
    <p:restoredTop sz="91404" autoAdjust="0"/>
  </p:normalViewPr>
  <p:slideViewPr>
    <p:cSldViewPr snapToGrid="0" snapToObjects="1">
      <p:cViewPr varScale="1">
        <p:scale>
          <a:sx n="44" d="100"/>
          <a:sy n="44" d="100"/>
        </p:scale>
        <p:origin x="1488" y="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01207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209389" y="-148016"/>
            <a:ext cx="24802778" cy="140120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" name="Group 36"/>
          <p:cNvGrpSpPr/>
          <p:nvPr/>
        </p:nvGrpSpPr>
        <p:grpSpPr>
          <a:xfrm>
            <a:off x="10597949" y="9562144"/>
            <a:ext cx="3188102" cy="3159978"/>
            <a:chOff x="0" y="0"/>
            <a:chExt cx="3188101" cy="3159977"/>
          </a:xfrm>
        </p:grpSpPr>
        <p:pic>
          <p:nvPicPr>
            <p:cNvPr id="34" name="pasted-image.pdf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188102" cy="3159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pasted-image.pdf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43341" y="318812"/>
              <a:ext cx="2501420" cy="2522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01688"/>
            <a:ext cx="14935200" cy="840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fondo 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293356" y="5486082"/>
            <a:ext cx="6336607" cy="386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10000" b="1" spc="-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0000" b="1" spc="-300">
                <a:solidFill>
                  <a:srgbClr val="FFFFFF"/>
                </a:solidFill>
              </a:rPr>
              <a:t>Indicadores de medición y evaluación</a:t>
            </a:r>
          </a:p>
        </p:txBody>
      </p:sp>
      <p:sp>
        <p:nvSpPr>
          <p:cNvPr id="118" name="Shape 118"/>
          <p:cNvSpPr/>
          <p:nvPr/>
        </p:nvSpPr>
        <p:spPr>
          <a:xfrm>
            <a:off x="10081621" y="2550054"/>
            <a:ext cx="12701695" cy="225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90000"/>
              </a:lnSpc>
              <a:defRPr sz="3700" i="1" spc="-11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sz="3700" i="1" spc="-111">
                <a:solidFill>
                  <a:srgbClr val="FFFFFF"/>
                </a:solidFill>
              </a:rPr>
              <a:t>A partir de los lineamientos establecidos en la Estrategia, los países definirán un mecanismo de monitoreo y evaluación, que incluirá productos a generar y resultados a alcanzar. </a:t>
            </a:r>
          </a:p>
        </p:txBody>
      </p:sp>
      <p:pic>
        <p:nvPicPr>
          <p:cNvPr id="12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781261" y="2405246"/>
            <a:ext cx="149062" cy="10023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48" y="5298089"/>
            <a:ext cx="9288079" cy="6448718"/>
          </a:xfrm>
          <a:prstGeom prst="rect">
            <a:avLst/>
          </a:prstGeom>
        </p:spPr>
      </p:pic>
      <p:pic>
        <p:nvPicPr>
          <p:cNvPr id="9" name="Picture 8" descr="centro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8" y="546552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fondo 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9633091" y="2731429"/>
            <a:ext cx="13270358" cy="446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9633091" y="7551479"/>
            <a:ext cx="13270358" cy="446007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174823" y="5621972"/>
            <a:ext cx="8139014" cy="277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10000" b="1" spc="-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0000" b="1" spc="-300">
                <a:solidFill>
                  <a:srgbClr val="FFFFFF"/>
                </a:solidFill>
              </a:rPr>
              <a:t>Esquemas de coordinación</a:t>
            </a:r>
          </a:p>
        </p:txBody>
      </p:sp>
      <p:pic>
        <p:nvPicPr>
          <p:cNvPr id="127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8900355" y="2405246"/>
            <a:ext cx="149062" cy="1002310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0493777" y="4201759"/>
            <a:ext cx="11292742" cy="261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defRPr sz="1800"/>
            </a:pPr>
            <a:r>
              <a:rPr sz="3200" b="1" u="sng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Nacional</a:t>
            </a:r>
            <a:r>
              <a:rPr sz="3200" b="1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sz="3200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Coordinación entre agencias de control fronterizo, y entre estas y los Comités Nacionales de Facilitación Comercial</a:t>
            </a:r>
          </a:p>
          <a:p>
            <a:pPr lvl="0" algn="l" defTabSz="457200">
              <a:defRPr sz="1800"/>
            </a:pPr>
            <a:r>
              <a:rPr sz="3200" b="1" u="sng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Binacional</a:t>
            </a:r>
            <a:r>
              <a:rPr sz="3200" b="1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sz="3200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Coordinación a través de mesas interinstitucionales para comunicar y establecer alcance y cronograma de ejecución de reformas</a:t>
            </a:r>
          </a:p>
          <a:p>
            <a:pPr lvl="0" algn="l" defTabSz="457200">
              <a:defRPr sz="1800"/>
            </a:pPr>
            <a:r>
              <a:rPr sz="3200" b="1" u="sng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Regional</a:t>
            </a:r>
            <a:r>
              <a:rPr sz="3200" b="1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sz="3200" spc="-9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Coordinación con otros Consejos de Ministros</a:t>
            </a:r>
          </a:p>
        </p:txBody>
      </p:sp>
      <p:sp>
        <p:nvSpPr>
          <p:cNvPr id="130" name="Shape 130"/>
          <p:cNvSpPr/>
          <p:nvPr/>
        </p:nvSpPr>
        <p:spPr>
          <a:xfrm>
            <a:off x="11145292" y="3094421"/>
            <a:ext cx="5187784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6000" b="1" spc="-18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000" b="1" spc="-180">
                <a:solidFill>
                  <a:srgbClr val="FFFFFF"/>
                </a:solidFill>
              </a:rPr>
              <a:t>EN LOS PAÍSES</a:t>
            </a:r>
          </a:p>
        </p:txBody>
      </p:sp>
      <p:sp>
        <p:nvSpPr>
          <p:cNvPr id="131" name="Shape 131"/>
          <p:cNvSpPr/>
          <p:nvPr/>
        </p:nvSpPr>
        <p:spPr>
          <a:xfrm>
            <a:off x="10825100" y="9081429"/>
            <a:ext cx="11292741" cy="261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defRPr sz="1800"/>
            </a:pPr>
            <a:r>
              <a:rPr sz="3200" b="1" spc="-9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Reunión anual de coordinación de donantes</a:t>
            </a:r>
            <a:br>
              <a:rPr sz="3200" b="1" spc="-9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3200" b="1" spc="-9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organizada por la SIECA, para:  </a:t>
            </a:r>
          </a:p>
          <a:p>
            <a:pPr marL="228600" lvl="0" indent="-228600" algn="l" defTabSz="457200">
              <a:buSzPct val="50000"/>
              <a:buChar char="•"/>
              <a:defRPr sz="1800"/>
            </a:pPr>
            <a:r>
              <a:rPr sz="3200" spc="-9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Mantener actualizado el inventario de proyectos,</a:t>
            </a:r>
            <a:br>
              <a:rPr sz="3200" spc="-9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3200" spc="-9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 estado de avance y cronograma</a:t>
            </a:r>
          </a:p>
          <a:p>
            <a:pPr marL="228600" lvl="0" indent="-228600" algn="l" defTabSz="457200">
              <a:buSzPct val="50000"/>
              <a:buChar char="•"/>
              <a:defRPr sz="1800"/>
            </a:pPr>
            <a:r>
              <a:rPr sz="3200" spc="-9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Identificar brechas existentes de financiamiento y apoyos</a:t>
            </a:r>
          </a:p>
        </p:txBody>
      </p:sp>
      <p:sp>
        <p:nvSpPr>
          <p:cNvPr id="132" name="Shape 132"/>
          <p:cNvSpPr/>
          <p:nvPr/>
        </p:nvSpPr>
        <p:spPr>
          <a:xfrm>
            <a:off x="10825100" y="7863840"/>
            <a:ext cx="5599078" cy="106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6000" b="1" spc="-18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000" b="1" spc="-180">
                <a:solidFill>
                  <a:srgbClr val="FFFFFF"/>
                </a:solidFill>
              </a:rPr>
              <a:t>CON DONANTES</a:t>
            </a:r>
          </a:p>
        </p:txBody>
      </p:sp>
      <p:pic>
        <p:nvPicPr>
          <p:cNvPr id="12" name="Picture 11" descr="centro 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8" y="546552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-33867" y="-433874"/>
            <a:ext cx="26339410" cy="1458374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3094022" y="6010464"/>
            <a:ext cx="27111773" cy="291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60000"/>
              </a:lnSpc>
              <a:defRPr sz="48400" b="1" spc="-387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0000" b="1" spc="-300" dirty="0">
                <a:solidFill>
                  <a:schemeClr val="bg1"/>
                </a:solidFill>
              </a:rPr>
              <a:t>BENEFICIOS</a:t>
            </a:r>
          </a:p>
        </p:txBody>
      </p:sp>
      <p:pic>
        <p:nvPicPr>
          <p:cNvPr id="6" name="Picture 5" descr="centro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8" y="546552"/>
            <a:ext cx="8278368" cy="7498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asted-image.pdf"/>
          <p:cNvPicPr/>
          <p:nvPr/>
        </p:nvPicPr>
        <p:blipFill>
          <a:blip r:embed="rId2">
            <a:alphaModFix amt="27062"/>
          </a:blip>
          <a:stretch>
            <a:fillRect/>
          </a:stretch>
        </p:blipFill>
        <p:spPr>
          <a:xfrm>
            <a:off x="0" y="80094"/>
            <a:ext cx="24384000" cy="1355581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853381" y="-872487"/>
            <a:ext cx="5506808" cy="1255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80000" b="1" spc="-240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80000" b="1" spc="-2400" dirty="0">
                <a:solidFill>
                  <a:srgbClr val="FE8E00"/>
                </a:solidFill>
              </a:rPr>
              <a:t>1</a:t>
            </a:r>
          </a:p>
        </p:txBody>
      </p:sp>
      <p:sp>
        <p:nvSpPr>
          <p:cNvPr id="141" name="Shape 141"/>
          <p:cNvSpPr/>
          <p:nvPr/>
        </p:nvSpPr>
        <p:spPr>
          <a:xfrm>
            <a:off x="5822151" y="3572192"/>
            <a:ext cx="9082098" cy="494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  <a:t>Beneficios esperados</a:t>
            </a:r>
            <a:b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  <a:t>para el gobierno</a:t>
            </a:r>
          </a:p>
        </p:txBody>
      </p:sp>
      <p:sp>
        <p:nvSpPr>
          <p:cNvPr id="142" name="Shape 142"/>
          <p:cNvSpPr/>
          <p:nvPr/>
        </p:nvSpPr>
        <p:spPr>
          <a:xfrm>
            <a:off x="5940685" y="7869829"/>
            <a:ext cx="18596117" cy="325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228600" lvl="0" indent="-228600" algn="l" defTabSz="457200">
              <a:buClr>
                <a:srgbClr val="929292"/>
              </a:buClr>
              <a:buSzPct val="100000"/>
              <a:buChar char="•"/>
              <a:defRPr sz="1800"/>
            </a:pPr>
            <a:r>
              <a:rPr sz="4000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Empleo de </a:t>
            </a:r>
            <a:r>
              <a:rPr sz="4000" b="1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recursos más efectivo y eficiente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b="1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4000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Impacto positivo en </a:t>
            </a:r>
            <a:r>
              <a:rPr sz="4000" b="1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ingresos arancelarios</a:t>
            </a:r>
            <a:r>
              <a:rPr sz="4000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, con menor nivel de contrabando y “filtración"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 Mayor nivel de </a:t>
            </a:r>
            <a:r>
              <a:rPr sz="4000" b="1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cumplimiento</a:t>
            </a:r>
            <a:r>
              <a:rPr sz="4000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por parte de comerciantes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 Incremento de la </a:t>
            </a:r>
            <a:r>
              <a:rPr sz="4000" b="1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sz="4000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en puestos fronterizos y áreas afines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  Incremento de la </a:t>
            </a:r>
            <a:r>
              <a:rPr sz="4000" b="1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integridad y transparencia</a:t>
            </a:r>
          </a:p>
        </p:txBody>
      </p:sp>
      <p:pic>
        <p:nvPicPr>
          <p:cNvPr id="2" name="Picture 1" descr="centro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16" y="666496"/>
            <a:ext cx="8278368" cy="7498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pdf"/>
          <p:cNvPicPr/>
          <p:nvPr/>
        </p:nvPicPr>
        <p:blipFill>
          <a:blip r:embed="rId2">
            <a:alphaModFix amt="27062"/>
          </a:blip>
          <a:stretch>
            <a:fillRect/>
          </a:stretch>
        </p:blipFill>
        <p:spPr>
          <a:xfrm>
            <a:off x="0" y="80094"/>
            <a:ext cx="24384000" cy="1355581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853381" y="-1503108"/>
            <a:ext cx="5506808" cy="1255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80000" b="1" spc="-240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80000" b="1" spc="-2400" dirty="0">
                <a:solidFill>
                  <a:srgbClr val="FE8E00"/>
                </a:solidFill>
              </a:rPr>
              <a:t>2</a:t>
            </a:r>
          </a:p>
        </p:txBody>
      </p:sp>
      <p:sp>
        <p:nvSpPr>
          <p:cNvPr id="147" name="Shape 147"/>
          <p:cNvSpPr/>
          <p:nvPr/>
        </p:nvSpPr>
        <p:spPr>
          <a:xfrm>
            <a:off x="5822151" y="3534515"/>
            <a:ext cx="11038559" cy="386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  <a:b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  <a:t>esperados para el sector privado</a:t>
            </a:r>
          </a:p>
        </p:txBody>
      </p:sp>
      <p:sp>
        <p:nvSpPr>
          <p:cNvPr id="148" name="Shape 148"/>
          <p:cNvSpPr/>
          <p:nvPr/>
        </p:nvSpPr>
        <p:spPr>
          <a:xfrm>
            <a:off x="5940685" y="7385579"/>
            <a:ext cx="18596117" cy="449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Re</a:t>
            </a:r>
            <a:r>
              <a:rPr sz="4000" b="1" spc="-119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ducción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en costos</a:t>
            </a: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por atrasos y pagos informales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Reducción de pasos </a:t>
            </a: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a realizar en los procesos fronterizos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Despachos más rápidos</a:t>
            </a:r>
            <a:endParaRPr sz="4000" spc="-119" dirty="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Aplicación </a:t>
            </a: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de reglas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consistente y predecible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Empleo de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recursos más efectivo y eficiente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Incremento en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transparencia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Mejora de la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de la cadena de suministro</a:t>
            </a:r>
          </a:p>
        </p:txBody>
      </p:sp>
      <p:pic>
        <p:nvPicPr>
          <p:cNvPr id="8" name="Picture 7" descr="centro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16" y="666496"/>
            <a:ext cx="8278368" cy="7498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sted-image.pdf"/>
          <p:cNvPicPr/>
          <p:nvPr/>
        </p:nvPicPr>
        <p:blipFill>
          <a:blip r:embed="rId2">
            <a:alphaModFix amt="27062"/>
          </a:blip>
          <a:stretch>
            <a:fillRect/>
          </a:stretch>
        </p:blipFill>
        <p:spPr>
          <a:xfrm>
            <a:off x="-84829" y="75755"/>
            <a:ext cx="24384000" cy="1355581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853381" y="-967080"/>
            <a:ext cx="5506808" cy="1255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80000" b="1" spc="-240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80000" b="1" spc="-2400">
                <a:solidFill>
                  <a:srgbClr val="FE8E00"/>
                </a:solidFill>
              </a:rPr>
              <a:t>3</a:t>
            </a:r>
          </a:p>
        </p:txBody>
      </p:sp>
      <p:sp>
        <p:nvSpPr>
          <p:cNvPr id="153" name="Shape 153"/>
          <p:cNvSpPr/>
          <p:nvPr/>
        </p:nvSpPr>
        <p:spPr>
          <a:xfrm>
            <a:off x="5822151" y="4768181"/>
            <a:ext cx="11038559" cy="277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  <a:t>Beneficios esperados</a:t>
            </a:r>
            <a:b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0000" b="1" spc="-300" dirty="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rPr>
              <a:t>para la ciudadanía</a:t>
            </a:r>
          </a:p>
        </p:txBody>
      </p:sp>
      <p:sp>
        <p:nvSpPr>
          <p:cNvPr id="154" name="Shape 154"/>
          <p:cNvSpPr/>
          <p:nvPr/>
        </p:nvSpPr>
        <p:spPr>
          <a:xfrm>
            <a:off x="5940685" y="7956226"/>
            <a:ext cx="18596117" cy="263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Reducción en precios </a:t>
            </a: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de productos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Acceso a mayor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cantidad de productos</a:t>
            </a:r>
            <a:endParaRPr sz="4000" spc="-119" dirty="0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Incremento de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privada y acceso a oportunidades laborales</a:t>
            </a:r>
          </a:p>
          <a:p>
            <a:pPr marL="228600" lvl="0" indent="-228600" algn="l" defTabSz="457200">
              <a:buSzPct val="100000"/>
              <a:buChar char="•"/>
              <a:defRPr sz="1800"/>
            </a:pP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Traspasos </a:t>
            </a:r>
            <a:r>
              <a:rPr sz="4000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de frontera más </a:t>
            </a:r>
            <a:r>
              <a:rPr sz="4000" b="1" spc="-119" dirty="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rápidos</a:t>
            </a:r>
          </a:p>
        </p:txBody>
      </p:sp>
      <p:pic>
        <p:nvPicPr>
          <p:cNvPr id="8" name="Picture 7" descr="centro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16" y="666496"/>
            <a:ext cx="8278368" cy="7498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-1928506" y="-5431513"/>
            <a:ext cx="27123412" cy="2457902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1352623" y="4765992"/>
            <a:ext cx="5880267" cy="494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10000" b="1" spc="-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0000" b="1" spc="-300" dirty="0">
                <a:solidFill>
                  <a:srgbClr val="FFFFFF"/>
                </a:solidFill>
              </a:rPr>
              <a:t>Mejoras en tiempos de cruce fronterizo</a:t>
            </a:r>
          </a:p>
        </p:txBody>
      </p:sp>
      <p:sp>
        <p:nvSpPr>
          <p:cNvPr id="159" name="Shape 159"/>
          <p:cNvSpPr/>
          <p:nvPr/>
        </p:nvSpPr>
        <p:spPr>
          <a:xfrm>
            <a:off x="10402583" y="2656945"/>
            <a:ext cx="6694567" cy="325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defRPr sz="1800"/>
            </a:pPr>
            <a:r>
              <a:rPr sz="4000" spc="-119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rPr>
              <a:t>Implementación de un diseño físico y operativo alineado a la GCF en Peñas Blancas</a:t>
            </a:r>
            <a:br>
              <a:rPr sz="4000" spc="-119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4000" spc="-119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rPr>
              <a:t>(Georgia Tech, 2014)</a:t>
            </a:r>
          </a:p>
        </p:txBody>
      </p:sp>
      <p:pic>
        <p:nvPicPr>
          <p:cNvPr id="160" name="pasted-image.pdf"/>
          <p:cNvPicPr/>
          <p:nvPr/>
        </p:nvPicPr>
        <p:blipFill>
          <a:blip r:embed="rId3"/>
          <a:srcRect l="1312" t="1540" b="1540"/>
          <a:stretch>
            <a:fillRect/>
          </a:stretch>
        </p:blipFill>
        <p:spPr>
          <a:xfrm>
            <a:off x="17181366" y="2749419"/>
            <a:ext cx="7271549" cy="294486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12479437" y="6103902"/>
            <a:ext cx="2540860" cy="2111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Tiempo de</a:t>
            </a:r>
            <a:b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procesos de</a:t>
            </a:r>
            <a:b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carga</a:t>
            </a:r>
          </a:p>
        </p:txBody>
      </p:sp>
      <p:sp>
        <p:nvSpPr>
          <p:cNvPr id="162" name="Shape 162"/>
          <p:cNvSpPr/>
          <p:nvPr/>
        </p:nvSpPr>
        <p:spPr>
          <a:xfrm>
            <a:off x="12455454" y="7505459"/>
            <a:ext cx="1572825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algn="l" defTabSz="457200">
              <a:defRPr sz="1800"/>
            </a:pPr>
            <a:r>
              <a:rPr sz="2400" b="1" spc="-72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rPr>
              <a:t>Reducción: </a:t>
            </a:r>
          </a:p>
          <a:p>
            <a:pPr lvl="0" algn="l" defTabSz="457200">
              <a:defRPr sz="1800"/>
            </a:pPr>
            <a:r>
              <a:rPr sz="3600" b="1" spc="-107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rPr>
              <a:t>80-85%</a:t>
            </a:r>
          </a:p>
        </p:txBody>
      </p:sp>
      <p:pic>
        <p:nvPicPr>
          <p:cNvPr id="163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10805321" y="6409724"/>
            <a:ext cx="1524695" cy="12521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8338370" y="6103902"/>
            <a:ext cx="2540860" cy="211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Tiempo de</a:t>
            </a:r>
            <a:b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procesos de</a:t>
            </a:r>
            <a:b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4100" b="1" spc="-123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personas</a:t>
            </a:r>
          </a:p>
        </p:txBody>
      </p:sp>
      <p:sp>
        <p:nvSpPr>
          <p:cNvPr id="165" name="Shape 165"/>
          <p:cNvSpPr/>
          <p:nvPr/>
        </p:nvSpPr>
        <p:spPr>
          <a:xfrm>
            <a:off x="18314388" y="7505458"/>
            <a:ext cx="1572825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algn="l" defTabSz="457200">
              <a:defRPr sz="1800"/>
            </a:pPr>
            <a:r>
              <a:rPr sz="2400" b="1" spc="-72" dirty="0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rPr>
              <a:t>Reducción: </a:t>
            </a:r>
          </a:p>
          <a:p>
            <a:pPr lvl="0" algn="l" defTabSz="457200">
              <a:defRPr sz="1800"/>
            </a:pPr>
            <a:r>
              <a:rPr sz="3600" b="1" spc="-107" dirty="0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rPr>
              <a:t>55%</a:t>
            </a:r>
          </a:p>
        </p:txBody>
      </p:sp>
      <p:pic>
        <p:nvPicPr>
          <p:cNvPr id="166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16664254" y="6409724"/>
            <a:ext cx="1524695" cy="125215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9915455" y="11513078"/>
            <a:ext cx="1919463" cy="106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defRPr sz="2400" b="1" spc="-72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400" b="1" spc="-72">
                <a:solidFill>
                  <a:srgbClr val="919191"/>
                </a:solidFill>
              </a:rPr>
              <a:t>Importaciones</a:t>
            </a:r>
          </a:p>
        </p:txBody>
      </p:sp>
      <p:pic>
        <p:nvPicPr>
          <p:cNvPr id="168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10012309" y="8816575"/>
            <a:ext cx="6459116" cy="258525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2542528" y="11791265"/>
            <a:ext cx="1234568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defRPr sz="2400" b="1" spc="-72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2400" b="1" spc="-72" dirty="0" err="1">
                <a:solidFill>
                  <a:srgbClr val="919191"/>
                </a:solidFill>
              </a:rPr>
              <a:t>Tránsitos</a:t>
            </a:r>
            <a:endParaRPr sz="2400" b="1" spc="-72" dirty="0">
              <a:solidFill>
                <a:srgbClr val="919191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14978522" y="11791266"/>
            <a:ext cx="916019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defRPr sz="2400" b="1" spc="-72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2400" b="1" spc="-72" dirty="0" err="1">
                <a:solidFill>
                  <a:srgbClr val="919191"/>
                </a:solidFill>
              </a:rPr>
              <a:t>Vacíos</a:t>
            </a:r>
            <a:endParaRPr sz="2400" b="1" spc="-72" dirty="0">
              <a:solidFill>
                <a:srgbClr val="919191"/>
              </a:solidFill>
            </a:endParaRPr>
          </a:p>
        </p:txBody>
      </p:sp>
      <p:pic>
        <p:nvPicPr>
          <p:cNvPr id="171" name="pasted-image.pdf"/>
          <p:cNvPicPr/>
          <p:nvPr/>
        </p:nvPicPr>
        <p:blipFill>
          <a:blip r:embed="rId6"/>
          <a:stretch>
            <a:fillRect/>
          </a:stretch>
        </p:blipFill>
        <p:spPr>
          <a:xfrm>
            <a:off x="17418050" y="8736143"/>
            <a:ext cx="6115792" cy="264181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7886288" y="11513078"/>
            <a:ext cx="900663" cy="106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defRPr sz="2400" b="1" spc="-72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400" b="1" spc="-72">
                <a:solidFill>
                  <a:srgbClr val="919191"/>
                </a:solidFill>
              </a:rPr>
              <a:t>Buses</a:t>
            </a:r>
          </a:p>
        </p:txBody>
      </p:sp>
      <p:sp>
        <p:nvSpPr>
          <p:cNvPr id="173" name="Shape 173"/>
          <p:cNvSpPr/>
          <p:nvPr/>
        </p:nvSpPr>
        <p:spPr>
          <a:xfrm>
            <a:off x="20022935" y="11513078"/>
            <a:ext cx="906021" cy="106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defRPr sz="2400" b="1" spc="-72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400" b="1" spc="-72">
                <a:solidFill>
                  <a:srgbClr val="919191"/>
                </a:solidFill>
              </a:rPr>
              <a:t>Autos</a:t>
            </a:r>
          </a:p>
        </p:txBody>
      </p:sp>
      <p:sp>
        <p:nvSpPr>
          <p:cNvPr id="174" name="Shape 174"/>
          <p:cNvSpPr/>
          <p:nvPr/>
        </p:nvSpPr>
        <p:spPr>
          <a:xfrm>
            <a:off x="22013565" y="11513079"/>
            <a:ext cx="1305726" cy="106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defRPr sz="2400" b="1" spc="-72">
                <a:solidFill>
                  <a:srgbClr val="91919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400" b="1" spc="-72">
                <a:solidFill>
                  <a:srgbClr val="919191"/>
                </a:solidFill>
              </a:rPr>
              <a:t>Peatones</a:t>
            </a:r>
          </a:p>
        </p:txBody>
      </p:sp>
      <p:pic>
        <p:nvPicPr>
          <p:cNvPr id="21" name="Picture 20" descr="centro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16" y="666496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1" grpId="0" animBg="1"/>
      <p:bldP spid="162" grpId="0" animBg="1"/>
      <p:bldP spid="164" grpId="0" animBg="1"/>
      <p:bldP spid="165" grpId="0" animBg="1"/>
      <p:bldP spid="167" grpId="0" animBg="1"/>
      <p:bldP spid="169" grpId="0" animBg="1"/>
      <p:bldP spid="170" grpId="0" animBg="1"/>
      <p:bldP spid="172" grpId="0" animBg="1"/>
      <p:bldP spid="173" grpId="0" animBg="1"/>
      <p:bldP spid="1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-209389" y="-148016"/>
            <a:ext cx="24802778" cy="140120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 179"/>
          <p:cNvGrpSpPr/>
          <p:nvPr/>
        </p:nvGrpSpPr>
        <p:grpSpPr>
          <a:xfrm>
            <a:off x="10148151" y="4832181"/>
            <a:ext cx="4087698" cy="4051638"/>
            <a:chOff x="0" y="0"/>
            <a:chExt cx="4087696" cy="4051636"/>
          </a:xfrm>
        </p:grpSpPr>
        <p:pic>
          <p:nvPicPr>
            <p:cNvPr id="177" name="pasted-image.pd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087697" cy="4051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pasted-image.pdf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0222" y="408773"/>
              <a:ext cx="3207252" cy="3234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835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ondo 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2258556" y="5727382"/>
            <a:ext cx="4879282" cy="386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10000" b="1" spc="-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0000" b="1" spc="-300" dirty="0">
                <a:solidFill>
                  <a:srgbClr val="FFFFFF"/>
                </a:solidFill>
              </a:rPr>
              <a:t>Situación actual</a:t>
            </a:r>
          </a:p>
        </p:txBody>
      </p:sp>
      <p:sp>
        <p:nvSpPr>
          <p:cNvPr id="40" name="Shape 40"/>
          <p:cNvSpPr/>
          <p:nvPr/>
        </p:nvSpPr>
        <p:spPr>
          <a:xfrm>
            <a:off x="10770307" y="3218090"/>
            <a:ext cx="10408229" cy="226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defTabSz="457200">
              <a:lnSpc>
                <a:spcPct val="70000"/>
              </a:lnSpc>
              <a:buClr>
                <a:srgbClr val="A3C516"/>
              </a:buClr>
              <a:defRPr sz="1800"/>
            </a:pPr>
            <a:r>
              <a:rPr sz="3600" spc="-10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Infraestructura y equipamiento necesario</a:t>
            </a:r>
          </a:p>
          <a:p>
            <a:pPr lvl="0" defTabSz="457200">
              <a:lnSpc>
                <a:spcPct val="70000"/>
              </a:lnSpc>
              <a:buClr>
                <a:srgbClr val="A3C516"/>
              </a:buClr>
              <a:defRPr sz="1800"/>
            </a:pPr>
            <a:endParaRPr sz="3600" spc="-10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lnSpc>
                <a:spcPct val="70000"/>
              </a:lnSpc>
              <a:buClr>
                <a:srgbClr val="A3C516"/>
              </a:buClr>
              <a:defRPr sz="1800"/>
            </a:pPr>
            <a:r>
              <a:rPr sz="3600" spc="-10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Sistemas de información y procesos de control adecuados</a:t>
            </a:r>
          </a:p>
          <a:p>
            <a:pPr marL="285750" lvl="0" indent="-285750" defTabSz="457200">
              <a:lnSpc>
                <a:spcPct val="70000"/>
              </a:lnSpc>
              <a:buClr>
                <a:srgbClr val="A3C516"/>
              </a:buClr>
              <a:defRPr sz="1800"/>
            </a:pPr>
            <a:endParaRPr sz="3600" spc="-10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lnSpc>
                <a:spcPct val="70000"/>
              </a:lnSpc>
              <a:buClr>
                <a:srgbClr val="A3C516"/>
              </a:buClr>
              <a:defRPr sz="1800"/>
            </a:pPr>
            <a:r>
              <a:rPr sz="3600" spc="-10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Transparencia en la administración fronteriza</a:t>
            </a:r>
          </a:p>
        </p:txBody>
      </p:sp>
      <p:sp>
        <p:nvSpPr>
          <p:cNvPr id="41" name="Shape 41"/>
          <p:cNvSpPr/>
          <p:nvPr/>
        </p:nvSpPr>
        <p:spPr>
          <a:xfrm>
            <a:off x="11917820" y="2055848"/>
            <a:ext cx="9890899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6000" b="1" spc="-18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000" b="1" spc="-180" dirty="0">
                <a:solidFill>
                  <a:srgbClr val="FFFFFF"/>
                </a:solidFill>
              </a:rPr>
              <a:t>LA REGIÓN NO CUENTA CON</a:t>
            </a:r>
            <a:r>
              <a:rPr lang="en-US" sz="6000" b="1" spc="-180" dirty="0">
                <a:solidFill>
                  <a:srgbClr val="FFFFFF"/>
                </a:solidFill>
              </a:rPr>
              <a:t>:</a:t>
            </a:r>
            <a:endParaRPr sz="6000" b="1" spc="-180" dirty="0">
              <a:solidFill>
                <a:srgbClr val="FFFFFF"/>
              </a:solidFill>
            </a:endParaRPr>
          </a:p>
        </p:txBody>
      </p:sp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18929687" y="-1996154"/>
            <a:ext cx="5693160" cy="968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pdf"/>
          <p:cNvPicPr/>
          <p:nvPr/>
        </p:nvPicPr>
        <p:blipFill>
          <a:blip r:embed="rId4"/>
          <a:stretch>
            <a:fillRect/>
          </a:stretch>
        </p:blipFill>
        <p:spPr>
          <a:xfrm>
            <a:off x="8925754" y="2405246"/>
            <a:ext cx="149063" cy="10023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asted-image.pdf"/>
          <p:cNvPicPr/>
          <p:nvPr/>
        </p:nvPicPr>
        <p:blipFill>
          <a:blip r:embed="rId5"/>
          <a:stretch>
            <a:fillRect/>
          </a:stretch>
        </p:blipFill>
        <p:spPr>
          <a:xfrm>
            <a:off x="15512787" y="5712849"/>
            <a:ext cx="1524695" cy="125215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10140123" y="3953170"/>
            <a:ext cx="11668597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0140122" y="4703662"/>
            <a:ext cx="11668599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65" name="Group 65"/>
          <p:cNvGrpSpPr/>
          <p:nvPr/>
        </p:nvGrpSpPr>
        <p:grpSpPr>
          <a:xfrm>
            <a:off x="10770307" y="7193443"/>
            <a:ext cx="11330186" cy="5359316"/>
            <a:chOff x="0" y="0"/>
            <a:chExt cx="11330185" cy="5359315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0"/>
              <a:ext cx="3608586" cy="5220230"/>
              <a:chOff x="0" y="0"/>
              <a:chExt cx="3608585" cy="5220229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0" y="0"/>
                <a:ext cx="3608586" cy="5220230"/>
              </a:xfrm>
              <a:prstGeom prst="roundRect">
                <a:avLst>
                  <a:gd name="adj" fmla="val 15000"/>
                </a:avLst>
              </a:prstGeom>
              <a:solidFill>
                <a:srgbClr val="E843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274369" y="2404527"/>
                <a:ext cx="3059848" cy="23628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/>
              <a:p>
                <a:pPr lvl="0" defTabSz="457200">
                  <a:lnSpc>
                    <a:spcPct val="90000"/>
                  </a:lnSpc>
                  <a:buClr>
                    <a:srgbClr val="A3C516"/>
                  </a:buClr>
                  <a:defRPr sz="1800"/>
                </a:pPr>
                <a:r>
                  <a:rPr sz="3100" spc="-93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 la velocidad</a:t>
                </a:r>
                <a:br>
                  <a:rPr sz="3100" spc="-93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sz="3100" spc="-93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por la que transitan las mercancías</a:t>
                </a:r>
                <a:br>
                  <a:rPr sz="3100" spc="-93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sz="3100" spc="-93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CA</a:t>
                </a: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358053" y="1378479"/>
                <a:ext cx="2892480" cy="1069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 defTabSz="457200">
                  <a:lnSpc>
                    <a:spcPct val="70000"/>
                  </a:lnSpc>
                  <a:buClr>
                    <a:srgbClr val="A3C516"/>
                  </a:buClr>
                  <a:defRPr sz="6000" b="1" spc="-18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b="0" spc="0">
                    <a:solidFill>
                      <a:srgbClr val="000000"/>
                    </a:solidFill>
                  </a:defRPr>
                </a:pPr>
                <a:r>
                  <a:rPr sz="6000" b="1" spc="-180">
                    <a:solidFill>
                      <a:srgbClr val="FFFFFF"/>
                    </a:solidFill>
                  </a:rPr>
                  <a:t>17 Km/h </a:t>
                </a:r>
              </a:p>
            </p:txBody>
          </p:sp>
          <p:pic>
            <p:nvPicPr>
              <p:cNvPr id="51" name="pasted-image.pdf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1945" y="421188"/>
                <a:ext cx="1524696" cy="8170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7" name="Group 57"/>
            <p:cNvGrpSpPr/>
            <p:nvPr/>
          </p:nvGrpSpPr>
          <p:grpSpPr>
            <a:xfrm>
              <a:off x="7721599" y="0"/>
              <a:ext cx="3608587" cy="5359316"/>
              <a:chOff x="0" y="0"/>
              <a:chExt cx="3608585" cy="5359315"/>
            </a:xfrm>
          </p:grpSpPr>
          <p:sp>
            <p:nvSpPr>
              <p:cNvPr id="53" name="Shape 53"/>
              <p:cNvSpPr/>
              <p:nvPr/>
            </p:nvSpPr>
            <p:spPr>
              <a:xfrm>
                <a:off x="0" y="0"/>
                <a:ext cx="3608586" cy="5220230"/>
              </a:xfrm>
              <a:prstGeom prst="roundRect">
                <a:avLst>
                  <a:gd name="adj" fmla="val 15000"/>
                </a:avLst>
              </a:prstGeom>
              <a:solidFill>
                <a:srgbClr val="E843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404977" y="2127800"/>
                <a:ext cx="2798632" cy="32315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 defTabSz="457200">
                  <a:lnSpc>
                    <a:spcPct val="90000"/>
                  </a:lnSpc>
                  <a:defRPr sz="3100" spc="-93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spc="0">
                    <a:solidFill>
                      <a:srgbClr val="000000"/>
                    </a:solidFill>
                  </a:defRPr>
                </a:pPr>
                <a:r>
                  <a:rPr sz="3100" spc="-93">
                    <a:solidFill>
                      <a:srgbClr val="FFFFFF"/>
                    </a:solidFill>
                  </a:rPr>
                  <a:t>incrementan los precios que se transan en la región debido a la gestión fronteriza actual</a:t>
                </a: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1077786" y="1175279"/>
                <a:ext cx="1453014" cy="1069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 defTabSz="457200">
                  <a:lnSpc>
                    <a:spcPct val="70000"/>
                  </a:lnSpc>
                  <a:buClr>
                    <a:srgbClr val="A3C516"/>
                  </a:buClr>
                  <a:defRPr sz="6000" b="1" spc="-18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b="0" spc="0">
                    <a:solidFill>
                      <a:srgbClr val="000000"/>
                    </a:solidFill>
                  </a:defRPr>
                </a:pPr>
                <a:r>
                  <a:rPr sz="6000" b="1" spc="-180">
                    <a:solidFill>
                      <a:srgbClr val="FFFFFF"/>
                    </a:solidFill>
                  </a:rPr>
                  <a:t>12%</a:t>
                </a:r>
              </a:p>
            </p:txBody>
          </p:sp>
          <p:pic>
            <p:nvPicPr>
              <p:cNvPr id="56" name="pasted-image.pdf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6654" y="242608"/>
                <a:ext cx="855278" cy="11742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" name="Group 64"/>
            <p:cNvGrpSpPr/>
            <p:nvPr/>
          </p:nvGrpSpPr>
          <p:grpSpPr>
            <a:xfrm>
              <a:off x="3860799" y="0"/>
              <a:ext cx="3608587" cy="5220230"/>
              <a:chOff x="0" y="0"/>
              <a:chExt cx="3608585" cy="522022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0" y="0"/>
                <a:ext cx="3608586" cy="5220230"/>
              </a:xfrm>
              <a:prstGeom prst="roundRect">
                <a:avLst>
                  <a:gd name="adj" fmla="val 15000"/>
                </a:avLst>
              </a:prstGeom>
              <a:solidFill>
                <a:srgbClr val="E843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535943" y="2169993"/>
                <a:ext cx="2536700" cy="14941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71437" tIns="71437" rIns="71437" bIns="71437" numCol="1" anchor="ctr">
                <a:spAutoFit/>
              </a:bodyPr>
              <a:lstStyle>
                <a:lvl1pPr defTabSz="457200">
                  <a:lnSpc>
                    <a:spcPct val="90000"/>
                  </a:lnSpc>
                  <a:defRPr sz="3100" spc="-93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spc="0">
                    <a:solidFill>
                      <a:srgbClr val="000000"/>
                    </a:solidFill>
                  </a:defRPr>
                </a:pPr>
                <a:r>
                  <a:rPr sz="3100" spc="-93">
                    <a:solidFill>
                      <a:srgbClr val="FFFFFF"/>
                    </a:solidFill>
                  </a:rPr>
                  <a:t>días para importar,</a:t>
                </a:r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1344106" y="1378479"/>
                <a:ext cx="920374" cy="1069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 defTabSz="457200">
                  <a:lnSpc>
                    <a:spcPct val="70000"/>
                  </a:lnSpc>
                  <a:buClr>
                    <a:srgbClr val="A3C516"/>
                  </a:buClr>
                  <a:defRPr sz="6000" b="1" spc="-18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b="0" spc="0">
                    <a:solidFill>
                      <a:srgbClr val="000000"/>
                    </a:solidFill>
                  </a:defRPr>
                </a:pPr>
                <a:r>
                  <a:rPr sz="6000" b="1" spc="-180">
                    <a:solidFill>
                      <a:srgbClr val="FFFFFF"/>
                    </a:solidFill>
                  </a:rPr>
                  <a:t>14</a:t>
                </a:r>
              </a:p>
            </p:txBody>
          </p:sp>
          <p:pic>
            <p:nvPicPr>
              <p:cNvPr id="61" name="pasted-image.pdf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9202" y="294745"/>
                <a:ext cx="855277" cy="10699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2" name="Shape 62"/>
              <p:cNvSpPr/>
              <p:nvPr/>
            </p:nvSpPr>
            <p:spPr>
              <a:xfrm>
                <a:off x="1344105" y="3050957"/>
                <a:ext cx="920374" cy="1069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 defTabSz="457200">
                  <a:lnSpc>
                    <a:spcPct val="70000"/>
                  </a:lnSpc>
                  <a:buClr>
                    <a:srgbClr val="A3C516"/>
                  </a:buClr>
                  <a:defRPr sz="6000" b="1" spc="-18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b="0" spc="0">
                    <a:solidFill>
                      <a:srgbClr val="000000"/>
                    </a:solidFill>
                  </a:defRPr>
                </a:pPr>
                <a:r>
                  <a:rPr sz="6000" b="1" spc="-180">
                    <a:solidFill>
                      <a:srgbClr val="FFFFFF"/>
                    </a:solidFill>
                  </a:rPr>
                  <a:t>13</a:t>
                </a: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708343" y="3985243"/>
                <a:ext cx="2169306" cy="6254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 defTabSz="457200">
                  <a:lnSpc>
                    <a:spcPct val="90000"/>
                  </a:lnSpc>
                  <a:defRPr sz="3100" spc="-93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 spc="0">
                    <a:solidFill>
                      <a:srgbClr val="000000"/>
                    </a:solidFill>
                  </a:defRPr>
                </a:pPr>
                <a:r>
                  <a:rPr sz="3100" spc="-93">
                    <a:solidFill>
                      <a:srgbClr val="FFFFFF"/>
                    </a:solidFill>
                  </a:rPr>
                  <a:t>para exportar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9346988" y="12735866"/>
            <a:ext cx="282801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SV" sz="1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Fuente: Banco Mundial</a:t>
            </a:r>
            <a:endParaRPr lang="en-US" sz="1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Picture 5" descr="centro 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8" y="546552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 animBg="1"/>
      <p:bldP spid="4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fondo 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293356" y="4943792"/>
            <a:ext cx="6336607" cy="494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Mandato presidencial </a:t>
            </a:r>
            <a:b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Punta Cana</a:t>
            </a:r>
          </a:p>
        </p:txBody>
      </p:sp>
      <p:sp>
        <p:nvSpPr>
          <p:cNvPr id="69" name="Shape 69"/>
          <p:cNvSpPr/>
          <p:nvPr/>
        </p:nvSpPr>
        <p:spPr>
          <a:xfrm>
            <a:off x="10081621" y="3531009"/>
            <a:ext cx="12701695" cy="8254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lnSpc>
                <a:spcPct val="110000"/>
              </a:lnSpc>
              <a:defRPr sz="1800"/>
            </a:pPr>
            <a:r>
              <a:rPr sz="6000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“Instruimos al Consejo de Ministros de Integración Económica Centroamericana, que en coordinación con los consejos sectoriales y autoridades competentes, 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adopte e implemente una Estrategia Centroamericana de Facilitación de Comercio y Competitividad dando énfasis a la </a:t>
            </a:r>
            <a:r>
              <a:rPr lang="en-US" sz="6000" b="1" i="1" u="sng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sz="6000" b="1" i="1" u="sng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estión </a:t>
            </a:r>
            <a:r>
              <a:rPr lang="en-US" sz="6000" b="1" i="1" u="sng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sz="6000" b="1" i="1" u="sng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oordinada de </a:t>
            </a:r>
            <a:r>
              <a:rPr lang="en-US" sz="6000" b="1" i="1" u="sng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sz="6000" b="1" i="1" u="sng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ronteras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6000" i="1" spc="-18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781261" y="2405246"/>
            <a:ext cx="149062" cy="10023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centro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8" y="546552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fondo 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768423" y="4651620"/>
            <a:ext cx="8139014" cy="553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¿Qué es la “Gestión Coordinada</a:t>
            </a:r>
            <a:b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Fronteras</a:t>
            </a:r>
            <a:endParaRPr lang="en-US" sz="10000" b="1" spc="-3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lnSpc>
                <a:spcPct val="70000"/>
              </a:lnSpc>
              <a:defRPr sz="1800"/>
            </a:pPr>
            <a:r>
              <a:rPr lang="en-US"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(GCF)</a:t>
            </a: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</a:p>
        </p:txBody>
      </p:sp>
      <p:sp>
        <p:nvSpPr>
          <p:cNvPr id="75" name="Shape 75"/>
          <p:cNvSpPr/>
          <p:nvPr/>
        </p:nvSpPr>
        <p:spPr>
          <a:xfrm>
            <a:off x="10521888" y="2524585"/>
            <a:ext cx="12701695" cy="1030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lnSpc>
                <a:spcPct val="110000"/>
              </a:lnSpc>
              <a:defRPr sz="1800"/>
            </a:pPr>
            <a:r>
              <a:rPr sz="6000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GCF tiene como objetivo promover la 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coordinación</a:t>
            </a:r>
            <a:r>
              <a:rPr sz="6000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agencias del 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sector público </a:t>
            </a:r>
            <a:r>
              <a:rPr sz="6000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 el 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sector privado</a:t>
            </a:r>
            <a:r>
              <a:rPr sz="6000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mejorar los procedimientos de recaudación, control</a:t>
            </a:r>
            <a:r>
              <a:rPr lang="en-US"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seguridad en puntos de ingreso (fronteras terrestres, puertos y aeropuertos) y </a:t>
            </a:r>
            <a:r>
              <a:rPr lang="en-US"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facilitar </a:t>
            </a:r>
            <a:r>
              <a:rPr sz="6000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tránsito de mercancías y personas, en un marco de 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eficacia</a:t>
            </a:r>
            <a:r>
              <a:rPr sz="6000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control y </a:t>
            </a:r>
            <a:r>
              <a:rPr sz="6000" b="1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eficiencia</a:t>
            </a:r>
            <a:r>
              <a:rPr sz="6000" i="1" spc="-18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 el uso de los recursos</a:t>
            </a:r>
          </a:p>
        </p:txBody>
      </p:sp>
      <p:pic>
        <p:nvPicPr>
          <p:cNvPr id="76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900355" y="2405246"/>
            <a:ext cx="149062" cy="10023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centro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8" y="546552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-178655" y="-147830"/>
            <a:ext cx="24741310" cy="1401166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3240690" y="1494895"/>
            <a:ext cx="24557601" cy="1692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10000" b="1" spc="-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0000" b="1" spc="-300" dirty="0">
                <a:solidFill>
                  <a:srgbClr val="FFFFFF"/>
                </a:solidFill>
              </a:rPr>
              <a:t>Diseño y aprobación de la Estrategia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1" y="2132158"/>
            <a:ext cx="20856304" cy="11731672"/>
          </a:xfrm>
          <a:prstGeom prst="rect">
            <a:avLst/>
          </a:prstGeom>
        </p:spPr>
      </p:pic>
      <p:pic>
        <p:nvPicPr>
          <p:cNvPr id="7" name="Picture 6" descr="centro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8" y="546552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-1573531" y="-5420581"/>
            <a:ext cx="26633424" cy="24135006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1733623" y="5170038"/>
            <a:ext cx="5880267" cy="337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10000" b="1" spc="-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10000" b="1" spc="-300" dirty="0" err="1">
                <a:solidFill>
                  <a:srgbClr val="FFFFFF"/>
                </a:solidFill>
              </a:rPr>
              <a:t>Contenidos</a:t>
            </a:r>
            <a:r>
              <a:rPr sz="10000" b="1" spc="-300" dirty="0">
                <a:solidFill>
                  <a:srgbClr val="FFFFFF"/>
                </a:solidFill>
              </a:rPr>
              <a:t> de la Estrategia</a:t>
            </a:r>
          </a:p>
        </p:txBody>
      </p:sp>
      <p:sp>
        <p:nvSpPr>
          <p:cNvPr id="13" name="Shape 91"/>
          <p:cNvSpPr/>
          <p:nvPr/>
        </p:nvSpPr>
        <p:spPr>
          <a:xfrm>
            <a:off x="11743181" y="6541687"/>
            <a:ext cx="12317692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 defTabSz="457200">
              <a:lnSpc>
                <a:spcPct val="80000"/>
              </a:lnSpc>
              <a:defRPr sz="6000" b="1" spc="-180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000" b="1" spc="-180" dirty="0">
                <a:solidFill>
                  <a:srgbClr val="E8430F"/>
                </a:solidFill>
              </a:rPr>
              <a:t>Elementos para un plan de acción con medidas de mediano y largo plazo</a:t>
            </a:r>
          </a:p>
        </p:txBody>
      </p:sp>
      <p:sp>
        <p:nvSpPr>
          <p:cNvPr id="14" name="Shape 93"/>
          <p:cNvSpPr/>
          <p:nvPr/>
        </p:nvSpPr>
        <p:spPr>
          <a:xfrm>
            <a:off x="11743181" y="8922541"/>
            <a:ext cx="11303734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/>
          <a:p>
            <a:pPr lvl="0" algn="l" defTabSz="457200">
              <a:lnSpc>
                <a:spcPct val="80000"/>
              </a:lnSpc>
              <a:defRPr sz="1800"/>
            </a:pPr>
            <a:r>
              <a:rPr sz="6000" b="1" spc="-180" dirty="0">
                <a:solidFill>
                  <a:srgbClr val="EF7D00"/>
                </a:solidFill>
                <a:latin typeface="Calibri"/>
                <a:ea typeface="Calibri"/>
                <a:cs typeface="Calibri"/>
                <a:sym typeface="Calibri"/>
              </a:rPr>
              <a:t>Indicadores de medición y evaluación</a:t>
            </a:r>
          </a:p>
        </p:txBody>
      </p:sp>
      <p:sp>
        <p:nvSpPr>
          <p:cNvPr id="15" name="Shape 89"/>
          <p:cNvSpPr/>
          <p:nvPr/>
        </p:nvSpPr>
        <p:spPr>
          <a:xfrm>
            <a:off x="11743181" y="5005446"/>
            <a:ext cx="7646469" cy="1069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 defTabSz="457200">
              <a:lnSpc>
                <a:spcPct val="80000"/>
              </a:lnSpc>
              <a:defRPr sz="6000" b="1" spc="-180">
                <a:solidFill>
                  <a:srgbClr val="A3C51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000" b="1" spc="-180" dirty="0">
                <a:solidFill>
                  <a:srgbClr val="A3C516"/>
                </a:solidFill>
              </a:rPr>
              <a:t>5 medidas de corto plazo </a:t>
            </a:r>
          </a:p>
        </p:txBody>
      </p:sp>
      <p:sp>
        <p:nvSpPr>
          <p:cNvPr id="16" name="Shape 87"/>
          <p:cNvSpPr/>
          <p:nvPr/>
        </p:nvSpPr>
        <p:spPr>
          <a:xfrm>
            <a:off x="11743181" y="3088101"/>
            <a:ext cx="999087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/>
          <a:p>
            <a:pPr lvl="0" algn="l" defTabSz="457200">
              <a:lnSpc>
                <a:spcPct val="80000"/>
              </a:lnSpc>
              <a:defRPr sz="1800"/>
            </a:pPr>
            <a:r>
              <a:rPr sz="6000" b="1" spc="-180" dirty="0">
                <a:solidFill>
                  <a:srgbClr val="139B38"/>
                </a:solidFill>
                <a:latin typeface="Calibri"/>
                <a:ea typeface="Calibri"/>
                <a:cs typeface="Calibri"/>
                <a:sym typeface="Calibri"/>
              </a:rPr>
              <a:t>Modelo de Gestión </a:t>
            </a:r>
            <a:r>
              <a:rPr lang="en-US" sz="6000" b="1" spc="-180" dirty="0">
                <a:solidFill>
                  <a:srgbClr val="139B38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sz="6000" b="1" spc="-180" dirty="0">
                <a:solidFill>
                  <a:srgbClr val="139B38"/>
                </a:solidFill>
                <a:latin typeface="Calibri"/>
                <a:ea typeface="Calibri"/>
                <a:cs typeface="Calibri"/>
                <a:sym typeface="Calibri"/>
              </a:rPr>
              <a:t>oordinada</a:t>
            </a:r>
            <a:br>
              <a:rPr sz="6000" b="1" spc="-180" dirty="0">
                <a:solidFill>
                  <a:srgbClr val="139B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6000" b="1" spc="-180" dirty="0">
                <a:solidFill>
                  <a:srgbClr val="139B38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6000" b="1" spc="-180" dirty="0">
                <a:solidFill>
                  <a:srgbClr val="139B38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sz="6000" b="1" spc="-180" dirty="0">
                <a:solidFill>
                  <a:srgbClr val="139B38"/>
                </a:solidFill>
                <a:latin typeface="Calibri"/>
                <a:ea typeface="Calibri"/>
                <a:cs typeface="Calibri"/>
                <a:sym typeface="Calibri"/>
              </a:rPr>
              <a:t>ronteras para Centroamérica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43181" y="10526093"/>
            <a:ext cx="8147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57200">
              <a:lnSpc>
                <a:spcPct val="80000"/>
              </a:lnSpc>
              <a:defRPr sz="1800"/>
            </a:pPr>
            <a:r>
              <a:rPr lang="en-US" sz="6000" b="1" spc="-180" dirty="0" err="1">
                <a:solidFill>
                  <a:srgbClr val="F0331E"/>
                </a:solidFill>
                <a:latin typeface="Calibri"/>
                <a:ea typeface="Calibri"/>
                <a:cs typeface="Calibri"/>
                <a:sym typeface="Calibri"/>
              </a:rPr>
              <a:t>Esquemas</a:t>
            </a:r>
            <a:r>
              <a:rPr lang="en-US" sz="6000" b="1" spc="-180" dirty="0">
                <a:solidFill>
                  <a:srgbClr val="F0331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6000" b="1" spc="-180" dirty="0" err="1">
                <a:solidFill>
                  <a:srgbClr val="F0331E"/>
                </a:solidFill>
                <a:latin typeface="Calibri"/>
                <a:ea typeface="Calibri"/>
                <a:cs typeface="Calibri"/>
                <a:sym typeface="Calibri"/>
              </a:rPr>
              <a:t>coordinación</a:t>
            </a:r>
            <a:endParaRPr lang="en-US" sz="6000" b="1" spc="-180" dirty="0">
              <a:solidFill>
                <a:srgbClr val="F033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centro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16" y="666496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3" grpId="0"/>
      <p:bldP spid="14" grpId="0"/>
      <p:bldP spid="15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-12615114" y="-7115817"/>
            <a:ext cx="25805961" cy="2296923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1127935" y="6271217"/>
            <a:ext cx="7507120" cy="660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br>
              <a:rPr lang="en-US"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Gestión Coordinada</a:t>
            </a:r>
            <a:b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US"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0000" b="1" spc="-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Fronteras adecuado a Centroamérica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81" y="2235238"/>
            <a:ext cx="16483647" cy="9272052"/>
          </a:xfrm>
          <a:prstGeom prst="rect">
            <a:avLst/>
          </a:prstGeom>
        </p:spPr>
      </p:pic>
      <p:pic>
        <p:nvPicPr>
          <p:cNvPr id="7" name="Picture 6" descr="centro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16" y="666496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asted-image.pdf"/>
          <p:cNvPicPr/>
          <p:nvPr/>
        </p:nvPicPr>
        <p:blipFill>
          <a:blip r:embed="rId2">
            <a:alphaModFix amt="27062"/>
          </a:blip>
          <a:stretch>
            <a:fillRect/>
          </a:stretch>
        </p:blipFill>
        <p:spPr>
          <a:xfrm>
            <a:off x="0" y="80094"/>
            <a:ext cx="24384000" cy="1355581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887248" y="355515"/>
            <a:ext cx="5506807" cy="1255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80000" b="1" spc="-2400">
                <a:solidFill>
                  <a:srgbClr val="FE8E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80000" b="1" spc="-2400" dirty="0">
                <a:solidFill>
                  <a:srgbClr val="FE8E00"/>
                </a:solidFill>
              </a:rPr>
              <a:t>5</a:t>
            </a:r>
          </a:p>
        </p:txBody>
      </p:sp>
      <p:pic>
        <p:nvPicPr>
          <p:cNvPr id="10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6866396" y="1964492"/>
            <a:ext cx="16701096" cy="1288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1723025" y="9177760"/>
            <a:ext cx="3056320" cy="2764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 algn="l" defTabSz="457200">
              <a:lnSpc>
                <a:spcPct val="70000"/>
              </a:lnSpc>
              <a:defRPr sz="1800"/>
            </a:pPr>
            <a:r>
              <a:rPr sz="7000" spc="-209" dirty="0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Medidas</a:t>
            </a:r>
            <a:br>
              <a:rPr sz="7000" spc="-209" dirty="0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7000" spc="-209" dirty="0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de Corto</a:t>
            </a:r>
            <a:br>
              <a:rPr sz="7000" spc="-209" dirty="0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7000" spc="-209" dirty="0">
                <a:solidFill>
                  <a:srgbClr val="E8430F"/>
                </a:solidFill>
                <a:latin typeface="Calibri"/>
                <a:ea typeface="Calibri"/>
                <a:cs typeface="Calibri"/>
                <a:sym typeface="Calibri"/>
              </a:rPr>
              <a:t>Plazo</a:t>
            </a:r>
          </a:p>
        </p:txBody>
      </p:sp>
      <p:pic>
        <p:nvPicPr>
          <p:cNvPr id="8" name="Picture 7" descr="centro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16" y="666496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fondo 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767490" y="2948622"/>
            <a:ext cx="6085649" cy="8199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lnSpc>
                <a:spcPct val="70000"/>
              </a:lnSpc>
              <a:defRPr sz="10000" b="1" spc="-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0000" b="1" spc="-300" dirty="0">
                <a:solidFill>
                  <a:srgbClr val="FFFFFF"/>
                </a:solidFill>
              </a:rPr>
              <a:t>Elementos para un plan de acción con medidas de mediano y largo plazo</a:t>
            </a:r>
          </a:p>
        </p:txBody>
      </p:sp>
      <p:pic>
        <p:nvPicPr>
          <p:cNvPr id="111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8400821" y="2405246"/>
            <a:ext cx="149063" cy="10023108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19778682" y="2760954"/>
            <a:ext cx="3756323" cy="791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 algn="l" defTabSz="457200">
              <a:lnSpc>
                <a:spcPct val="90000"/>
              </a:lnSpc>
              <a:defRPr sz="1800"/>
            </a:pPr>
            <a:r>
              <a:rPr sz="3700" i="1" spc="-11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los</a:t>
            </a:r>
            <a:r>
              <a:rPr sz="3700" b="1" i="1" spc="-11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Planes Nacionales de Facilitación del Comercio</a:t>
            </a:r>
            <a:r>
              <a:rPr sz="3700" i="1" spc="-11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 detallarán las actividades específicas, responsables y un cronograma de ejecución que asegure un trabajo interinstitucional coordinado, a nivel nacional y regional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37" y="2903830"/>
            <a:ext cx="9172222" cy="8244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098" y="10676230"/>
            <a:ext cx="1917700" cy="1054100"/>
          </a:xfrm>
          <a:prstGeom prst="rect">
            <a:avLst/>
          </a:prstGeom>
        </p:spPr>
      </p:pic>
      <p:pic>
        <p:nvPicPr>
          <p:cNvPr id="9" name="Picture 8" descr="centro 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8" y="546552"/>
            <a:ext cx="8278368" cy="74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647</Words>
  <Application>Microsoft Macintosh PowerPoint</Application>
  <PresentationFormat>Personalizado</PresentationFormat>
  <Paragraphs>81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Calibri</vt:lpstr>
      <vt:lpstr>Helvetica Light</vt:lpstr>
      <vt:lpstr>Helvetica Neue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Lorena Aceto</cp:lastModifiedBy>
  <cp:revision>18</cp:revision>
  <dcterms:modified xsi:type="dcterms:W3CDTF">2019-11-27T20:25:57Z</dcterms:modified>
</cp:coreProperties>
</file>