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4" r:id="rId3"/>
    <p:sldId id="285" r:id="rId4"/>
    <p:sldId id="283" r:id="rId5"/>
    <p:sldId id="286" r:id="rId6"/>
    <p:sldId id="287" r:id="rId7"/>
    <p:sldId id="288" r:id="rId8"/>
    <p:sldId id="292" r:id="rId9"/>
    <p:sldId id="293" r:id="rId10"/>
    <p:sldId id="289" r:id="rId11"/>
    <p:sldId id="294" r:id="rId12"/>
    <p:sldId id="295" r:id="rId13"/>
    <p:sldId id="299" r:id="rId14"/>
    <p:sldId id="297" r:id="rId15"/>
    <p:sldId id="296" r:id="rId16"/>
    <p:sldId id="271" r:id="rId17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2FF64B-2BD2-4105-97D7-5254325BD4F5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C7661A-9BF6-48EC-BCFA-03E63985A4E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471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15414" y="644692"/>
            <a:ext cx="11137237" cy="2622153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ESCRIBIR EL TÍTULO DE LA PRESENTACIÓN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429000"/>
            <a:ext cx="8534400" cy="1056117"/>
          </a:xfrm>
        </p:spPr>
        <p:txBody>
          <a:bodyPr>
            <a:normAutofit/>
          </a:bodyPr>
          <a:lstStyle>
            <a:lvl1pPr marL="0" indent="0" algn="ctr">
              <a:buNone/>
              <a:defRPr sz="3733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escribir el subtítulo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B845-7A95-47CC-9B45-5E43FE61BB60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FB8D-2496-4F1D-B3BB-47EF5439B8B9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7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2642" y="5061182"/>
            <a:ext cx="2466716" cy="145778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2104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13305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B845-7A95-47CC-9B45-5E43FE61BB60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FB8D-2496-4F1D-B3BB-47EF5439B8B9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7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97894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55268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552688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B845-7A95-47CC-9B45-5E43FE61BB60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FB8D-2496-4F1D-B3BB-47EF5439B8B9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7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72034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l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B845-7A95-47CC-9B45-5E43FE61BB60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FB8D-2496-4F1D-B3BB-47EF5439B8B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2639616" y="1316766"/>
            <a:ext cx="6912768" cy="206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933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Conociendo México</a:t>
            </a:r>
          </a:p>
          <a:p>
            <a:pPr algn="ctr">
              <a:lnSpc>
                <a:spcPct val="150000"/>
              </a:lnSpc>
            </a:pPr>
            <a:r>
              <a:rPr lang="es-MX" sz="24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01 800 111 46 34</a:t>
            </a:r>
          </a:p>
          <a:p>
            <a:pPr algn="ctr"/>
            <a:r>
              <a:rPr lang="es-MX" sz="24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www.inegi.org.mx</a:t>
            </a:r>
          </a:p>
          <a:p>
            <a:pPr algn="ctr"/>
            <a:r>
              <a:rPr lang="es-MX" sz="24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atencion.usuarios@inegi.org.mx</a:t>
            </a:r>
            <a:endParaRPr lang="es-MX" sz="2400" b="1" kern="1500" spc="0" baseline="0" dirty="0">
              <a:solidFill>
                <a:srgbClr val="002060"/>
              </a:solidFill>
              <a:latin typeface="Helvetica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775520" y="3813047"/>
            <a:ext cx="3758931" cy="750434"/>
            <a:chOff x="1320754" y="4725144"/>
            <a:chExt cx="2819198" cy="562825"/>
          </a:xfrm>
        </p:grpSpPr>
        <p:pic>
          <p:nvPicPr>
            <p:cNvPr id="8" name="7 Imagen" descr="twitt.png"/>
            <p:cNvPicPr>
              <a:picLocks noChangeAspect="1"/>
            </p:cNvPicPr>
            <p:nvPr userDrawn="1"/>
          </p:nvPicPr>
          <p:blipFill>
            <a:blip r:embed="rId2" cstate="print">
              <a:lum bright="-10000"/>
            </a:blip>
            <a:stretch>
              <a:fillRect/>
            </a:stretch>
          </p:blipFill>
          <p:spPr>
            <a:xfrm>
              <a:off x="1320754" y="4725144"/>
              <a:ext cx="566777" cy="562825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 userDrawn="1"/>
          </p:nvSpPr>
          <p:spPr>
            <a:xfrm>
              <a:off x="1835696" y="4858274"/>
              <a:ext cx="23042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kern="1500" spc="0" baseline="0" dirty="0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@</a:t>
              </a:r>
              <a:r>
                <a:rPr lang="es-MX" sz="2400" b="1" kern="1500" spc="0" baseline="0" dirty="0" err="1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inegi_informa</a:t>
              </a:r>
              <a:endParaRPr lang="es-MX" sz="2400" b="1" kern="1500" spc="0" baseline="0" dirty="0" smtClean="0">
                <a:solidFill>
                  <a:srgbClr val="002060"/>
                </a:solidFill>
                <a:latin typeface="Helvetic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7632171" y="3813040"/>
            <a:ext cx="3863864" cy="750433"/>
            <a:chOff x="5652120" y="4725144"/>
            <a:chExt cx="2897898" cy="562825"/>
          </a:xfrm>
        </p:grpSpPr>
        <p:pic>
          <p:nvPicPr>
            <p:cNvPr id="11" name="10 Imagen" descr="face.png"/>
            <p:cNvPicPr>
              <a:picLocks noChangeAspect="1"/>
            </p:cNvPicPr>
            <p:nvPr userDrawn="1"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5652120" y="4725144"/>
              <a:ext cx="568358" cy="562825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 userDrawn="1"/>
          </p:nvSpPr>
          <p:spPr>
            <a:xfrm>
              <a:off x="6245762" y="4887848"/>
              <a:ext cx="23042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kern="1500" spc="0" baseline="0" dirty="0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INEGI Informa</a:t>
              </a:r>
            </a:p>
          </p:txBody>
        </p:sp>
      </p:grpSp>
      <p:pic>
        <p:nvPicPr>
          <p:cNvPr id="17" name="16 Imagen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7862" y="4965172"/>
            <a:ext cx="2466716" cy="145778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53578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29065"/>
          </a:xfrm>
        </p:spPr>
        <p:txBody>
          <a:bodyPr>
            <a:normAutofit/>
          </a:bodyPr>
          <a:lstStyle>
            <a:lvl1pPr>
              <a:defRPr sz="3733">
                <a:solidFill>
                  <a:srgbClr val="002060"/>
                </a:solidFill>
                <a:latin typeface="Helvetica" pitchFamily="34" charset="0"/>
              </a:defRPr>
            </a:lvl1pPr>
            <a:lvl2pPr>
              <a:defRPr sz="3200">
                <a:solidFill>
                  <a:srgbClr val="002060"/>
                </a:solidFill>
                <a:latin typeface="Helvetica" pitchFamily="34" charset="0"/>
              </a:defRPr>
            </a:lvl2pPr>
            <a:lvl3pPr>
              <a:defRPr sz="2667">
                <a:solidFill>
                  <a:srgbClr val="002060"/>
                </a:solidFill>
                <a:latin typeface="Helvetica" pitchFamily="34" charset="0"/>
              </a:defRPr>
            </a:lvl3pPr>
            <a:lvl4pPr>
              <a:defRPr sz="2400">
                <a:solidFill>
                  <a:srgbClr val="002060"/>
                </a:solidFill>
                <a:latin typeface="Helvetica" pitchFamily="34" charset="0"/>
              </a:defRPr>
            </a:lvl4pPr>
            <a:lvl5pPr>
              <a:defRPr sz="2400">
                <a:solidFill>
                  <a:srgbClr val="002060"/>
                </a:solidFill>
                <a:latin typeface="Helvetica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B845-7A95-47CC-9B45-5E43FE61BB60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FB8D-2496-4F1D-B3BB-47EF5439B8B9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8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3063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63084" y="3717032"/>
            <a:ext cx="103632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es-ES" dirty="0" smtClean="0"/>
              <a:t>Haga clic para ESCRIBIR EL título del SUBTEMA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4400" y="644691"/>
            <a:ext cx="10363200" cy="1500187"/>
          </a:xfrm>
        </p:spPr>
        <p:txBody>
          <a:bodyPr anchor="b"/>
          <a:lstStyle>
            <a:lvl1pPr marL="0" indent="0" algn="ctr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escribir subtítulo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B845-7A95-47CC-9B45-5E43FE61BB60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FB8D-2496-4F1D-B3BB-47EF5439B8B9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0" name="9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00716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lang="es-MX" sz="4800" kern="1200" dirty="0" smtClean="0">
                <a:solidFill>
                  <a:schemeClr val="bg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escribir el título de la diapositiva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67106"/>
            <a:ext cx="5384800" cy="416219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67106"/>
            <a:ext cx="5384800" cy="416219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B845-7A95-47CC-9B45-5E43FE61BB60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FB8D-2496-4F1D-B3BB-47EF5439B8B9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8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553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260351"/>
            <a:ext cx="5386917" cy="1056416"/>
          </a:xfrm>
        </p:spPr>
        <p:txBody>
          <a:bodyPr anchor="b"/>
          <a:lstStyle>
            <a:lvl1pPr marL="0" indent="0" algn="ctr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 smtClean="0"/>
              <a:t>Haga clic para escribir el título de la columna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1508787"/>
            <a:ext cx="5386917" cy="432048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260351"/>
            <a:ext cx="5389033" cy="1056416"/>
          </a:xfrm>
        </p:spPr>
        <p:txBody>
          <a:bodyPr anchor="b"/>
          <a:lstStyle>
            <a:lvl1pPr marL="0" indent="0" algn="ctr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 smtClean="0"/>
              <a:t>Haga clic para escribir el título de la columna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1508787"/>
            <a:ext cx="5389033" cy="432048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B845-7A95-47CC-9B45-5E43FE61BB60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FB8D-2496-4F1D-B3BB-47EF5439B8B9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1" name="10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50548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lang="es-MX" sz="4800" kern="1200" smtClean="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escribir el título de la diapositiva</a:t>
            </a: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B845-7A95-47CC-9B45-5E43FE61BB60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FB8D-2496-4F1D-B3BB-47EF5439B8B9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6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8371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B845-7A95-47CC-9B45-5E43FE61BB60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FB8D-2496-4F1D-B3BB-47EF5439B8B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211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482669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4"/>
            <a:ext cx="4011084" cy="429815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B845-7A95-47CC-9B45-5E43FE61BB60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FB8D-2496-4F1D-B3BB-47EF5439B8B9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8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6840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293096"/>
            <a:ext cx="7315200" cy="566739"/>
          </a:xfrm>
        </p:spPr>
        <p:txBody>
          <a:bodyPr anchor="ctr">
            <a:noAutofit/>
          </a:bodyPr>
          <a:lstStyle>
            <a:lvl1pPr algn="ctr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260351"/>
            <a:ext cx="7315200" cy="393673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4981247"/>
            <a:ext cx="7315200" cy="804863"/>
          </a:xfrm>
        </p:spPr>
        <p:txBody>
          <a:bodyPr/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B845-7A95-47CC-9B45-5E43FE61BB60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FB8D-2496-4F1D-B3BB-47EF5439B8B9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8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8689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22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1B845-7A95-47CC-9B45-5E43FE61BB60}" type="datetimeFigureOut">
              <a:rPr lang="es-MX" smtClean="0"/>
              <a:pPr/>
              <a:t>23/10/2017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2FB8D-2496-4F1D-B3BB-47EF5439B8B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90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4800" kern="1200">
          <a:solidFill>
            <a:srgbClr val="002060"/>
          </a:solidFill>
          <a:latin typeface="Helvetica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rgbClr val="002060"/>
          </a:solidFill>
          <a:latin typeface="Helvetica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rgbClr val="002060"/>
          </a:solidFill>
          <a:latin typeface="Helvetica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inegi.org.mx/est/contenidos/proyectos/registros/economicas/comercio/default.aspx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negi.org.mx/est/contenidos/proyectos/registros/economicas/comercio/default.asp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gi.org.mx/est/contenidos/proyectos/registros/economicas/comercio/default.asp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7381" y="1301707"/>
            <a:ext cx="11137237" cy="2622153"/>
          </a:xfrm>
        </p:spPr>
        <p:txBody>
          <a:bodyPr>
            <a:no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Innovaciones en materia de difusión de resultados para la Balanza Comercial de Mercancías de México, utilizando el esquema de datos abiertos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03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12239413" cy="165269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 smtClean="0">
                <a:uFill>
                  <a:solidFill>
                    <a:srgbClr val="0099CC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Datos Abiertos de la Balanza Comercial de Mercancías de México</a:t>
            </a:r>
            <a:endParaRPr lang="es-MX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03819" y="2032001"/>
            <a:ext cx="3453564" cy="3971346"/>
            <a:chOff x="992" y="0"/>
            <a:chExt cx="2579687" cy="5418667"/>
          </a:xfrm>
          <a:scene3d>
            <a:camera prst="orthographicFront"/>
            <a:lightRig rig="flat" dir="t"/>
          </a:scene3d>
        </p:grpSpPr>
        <p:sp>
          <p:nvSpPr>
            <p:cNvPr id="29" name="Rectángulo redondeado 28"/>
            <p:cNvSpPr/>
            <p:nvPr/>
          </p:nvSpPr>
          <p:spPr>
            <a:xfrm>
              <a:off x="992" y="0"/>
              <a:ext cx="2579687" cy="5418667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992" y="0"/>
              <a:ext cx="2579687" cy="162560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755001" y="2859362"/>
            <a:ext cx="4440776" cy="3053829"/>
            <a:chOff x="258960" y="3512343"/>
            <a:chExt cx="2063749" cy="1633802"/>
          </a:xfrm>
          <a:scene3d>
            <a:camera prst="orthographicFront"/>
            <a:lightRig rig="flat" dir="t"/>
          </a:scene3d>
        </p:grpSpPr>
        <p:sp>
          <p:nvSpPr>
            <p:cNvPr id="25" name="Rectángulo redondeado 24"/>
            <p:cNvSpPr/>
            <p:nvPr/>
          </p:nvSpPr>
          <p:spPr>
            <a:xfrm>
              <a:off x="258960" y="3512343"/>
              <a:ext cx="2063749" cy="1633802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306812" y="3546202"/>
              <a:ext cx="1968045" cy="15380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0" tIns="123825" rIns="165100" bIns="123825" numCol="1" spcCol="1270" anchor="t" anchorCtr="0">
              <a:noAutofit/>
            </a:bodyPr>
            <a:lstStyle/>
            <a:p>
              <a:pPr marL="176213" lvl="0" indent="-176213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2200" b="1" kern="1200" dirty="0" smtClean="0"/>
                <a:t>Valor en millones de dólares</a:t>
              </a:r>
            </a:p>
            <a:p>
              <a:pPr marL="176213" lvl="0" indent="-176213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2200" b="1" kern="1200" dirty="0" smtClean="0"/>
                <a:t>Grandes agregados</a:t>
              </a:r>
            </a:p>
            <a:p>
              <a:pPr marL="176213" lvl="0" indent="-176213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2200" b="1" dirty="0" smtClean="0"/>
                <a:t>2012 – 2017</a:t>
              </a:r>
            </a:p>
            <a:p>
              <a:pPr marL="176213" lvl="0" indent="-176213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2200" b="1" dirty="0" smtClean="0"/>
                <a:t>Actualización de cifras oportunas y revisadas</a:t>
              </a:r>
            </a:p>
          </p:txBody>
        </p:sp>
      </p:grpSp>
      <p:sp>
        <p:nvSpPr>
          <p:cNvPr id="32" name="CuadroTexto 31"/>
          <p:cNvSpPr txBox="1"/>
          <p:nvPr/>
        </p:nvSpPr>
        <p:spPr>
          <a:xfrm>
            <a:off x="950190" y="2219459"/>
            <a:ext cx="270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Mensual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387176" y="1677253"/>
            <a:ext cx="7633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s-MX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www.inegi.org.mx/est/contenidos/proyectos/registros/economicas/comercio/default.aspx</a:t>
            </a:r>
            <a:endParaRPr lang="es-MX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3" cstate="print"/>
          <a:srcRect r="56860" b="3309"/>
          <a:stretch/>
        </p:blipFill>
        <p:spPr>
          <a:xfrm>
            <a:off x="6722712" y="2742679"/>
            <a:ext cx="3335688" cy="379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12239413" cy="165269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 smtClean="0">
                <a:uFill>
                  <a:solidFill>
                    <a:srgbClr val="0099CC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Datos Abiertos de la Balanza Comercial de Mercancías de México</a:t>
            </a:r>
            <a:endParaRPr lang="es-MX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36499" y="1930401"/>
            <a:ext cx="5044337" cy="4072946"/>
            <a:chOff x="2526710" y="-115764"/>
            <a:chExt cx="3074128" cy="5534431"/>
          </a:xfrm>
          <a:scene3d>
            <a:camera prst="orthographicFront"/>
            <a:lightRig rig="flat" dir="t"/>
          </a:scene3d>
        </p:grpSpPr>
        <p:sp>
          <p:nvSpPr>
            <p:cNvPr id="23" name="Rectángulo redondeado 22"/>
            <p:cNvSpPr/>
            <p:nvPr/>
          </p:nvSpPr>
          <p:spPr>
            <a:xfrm>
              <a:off x="2774156" y="0"/>
              <a:ext cx="2579687" cy="5418667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2526710" y="-115764"/>
              <a:ext cx="3074128" cy="162560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033501" y="2889349"/>
            <a:ext cx="4653369" cy="3036026"/>
            <a:chOff x="3032125" y="3486278"/>
            <a:chExt cx="2063749" cy="1659867"/>
          </a:xfrm>
          <a:scene3d>
            <a:camera prst="orthographicFront"/>
            <a:lightRig rig="flat" dir="t"/>
          </a:scene3d>
        </p:grpSpPr>
        <p:sp>
          <p:nvSpPr>
            <p:cNvPr id="19" name="Rectángulo redondeado 18"/>
            <p:cNvSpPr/>
            <p:nvPr/>
          </p:nvSpPr>
          <p:spPr>
            <a:xfrm>
              <a:off x="3032125" y="3512343"/>
              <a:ext cx="2063749" cy="1633802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3079977" y="3486278"/>
              <a:ext cx="1968045" cy="15380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0" tIns="123825" rIns="165100" bIns="123825" numCol="1" spcCol="1270" anchor="ctr" anchorCtr="0">
              <a:noAutofit/>
            </a:bodyPr>
            <a:lstStyle/>
            <a:p>
              <a:pPr marL="176213" indent="-176213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2200" b="1" dirty="0"/>
                <a:t>Valor en millones de dólares </a:t>
              </a:r>
            </a:p>
            <a:p>
              <a:pPr marL="176213" indent="-176213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2200" b="1" dirty="0"/>
                <a:t>Principales Aduanas y Capítulos del SA</a:t>
              </a:r>
            </a:p>
            <a:p>
              <a:pPr marL="176213" indent="-176213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2200" b="1" dirty="0"/>
                <a:t>2012 – 2017</a:t>
              </a:r>
            </a:p>
            <a:p>
              <a:pPr marL="176213" indent="-176213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2200" b="1" dirty="0"/>
                <a:t>Actualización de cifras revisadas</a:t>
              </a:r>
            </a:p>
          </p:txBody>
        </p:sp>
      </p:grpSp>
      <p:sp>
        <p:nvSpPr>
          <p:cNvPr id="34" name="CuadroTexto 33"/>
          <p:cNvSpPr txBox="1"/>
          <p:nvPr/>
        </p:nvSpPr>
        <p:spPr>
          <a:xfrm>
            <a:off x="946379" y="2015930"/>
            <a:ext cx="3457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Mensual por modo de transporte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387176" y="1677253"/>
            <a:ext cx="7633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s-MX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www.inegi.org.mx/est/contenidos/proyectos/registros/economicas/comercio/default.aspx</a:t>
            </a:r>
            <a:endParaRPr lang="es-MX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r="51017" b="6473"/>
          <a:stretch/>
        </p:blipFill>
        <p:spPr>
          <a:xfrm>
            <a:off x="6754299" y="2760223"/>
            <a:ext cx="3494694" cy="37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12239413" cy="165269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 smtClean="0">
                <a:uFill>
                  <a:solidFill>
                    <a:srgbClr val="0099CC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Datos Abiertos de la Balanza Comercial de Mercancías de México</a:t>
            </a:r>
            <a:endParaRPr lang="es-MX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57004" y="2032001"/>
            <a:ext cx="3453564" cy="3978119"/>
            <a:chOff x="5547320" y="0"/>
            <a:chExt cx="2579687" cy="5418667"/>
          </a:xfrm>
          <a:scene3d>
            <a:camera prst="orthographicFront"/>
            <a:lightRig rig="flat" dir="t"/>
          </a:scene3d>
        </p:grpSpPr>
        <p:sp>
          <p:nvSpPr>
            <p:cNvPr id="17" name="Rectángulo redondeado 16"/>
            <p:cNvSpPr/>
            <p:nvPr/>
          </p:nvSpPr>
          <p:spPr>
            <a:xfrm>
              <a:off x="5547320" y="0"/>
              <a:ext cx="2579687" cy="5418667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5547320" y="0"/>
              <a:ext cx="2579687" cy="162560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90197" y="2877166"/>
            <a:ext cx="4327607" cy="3036026"/>
            <a:chOff x="5805289" y="1627187"/>
            <a:chExt cx="2063749" cy="1633802"/>
          </a:xfrm>
          <a:scene3d>
            <a:camera prst="orthographicFront"/>
            <a:lightRig rig="flat" dir="t"/>
          </a:scene3d>
        </p:grpSpPr>
        <p:sp>
          <p:nvSpPr>
            <p:cNvPr id="15" name="Rectángulo redondeado 14"/>
            <p:cNvSpPr/>
            <p:nvPr/>
          </p:nvSpPr>
          <p:spPr>
            <a:xfrm>
              <a:off x="5805289" y="1627187"/>
              <a:ext cx="2063749" cy="1633802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5853141" y="1629656"/>
              <a:ext cx="1968045" cy="15380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0" tIns="123825" rIns="165100" bIns="123825" numCol="1" spcCol="1270" anchor="ctr" anchorCtr="0">
              <a:noAutofit/>
            </a:bodyPr>
            <a:lstStyle/>
            <a:p>
              <a:pPr marL="176213" indent="-176213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2200" b="1" dirty="0" smtClean="0"/>
                <a:t>Valor en dólares y pesos</a:t>
              </a:r>
            </a:p>
            <a:p>
              <a:pPr marL="176213" indent="-176213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2200" b="1" dirty="0" smtClean="0"/>
                <a:t>Cantidad</a:t>
              </a:r>
            </a:p>
            <a:p>
              <a:pPr marL="176213" indent="-176213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2200" b="1" dirty="0" smtClean="0"/>
                <a:t>Fracción </a:t>
              </a:r>
              <a:r>
                <a:rPr lang="es-MX" sz="2200" b="1" dirty="0"/>
                <a:t>arancelaria y países</a:t>
              </a:r>
            </a:p>
            <a:p>
              <a:pPr marL="176213" lvl="0" indent="-176213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2200" b="1" dirty="0"/>
                <a:t>2011 – 2016</a:t>
              </a:r>
            </a:p>
            <a:p>
              <a:pPr marL="176213" lvl="0" indent="-176213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2200" b="1" dirty="0"/>
                <a:t>Cifras </a:t>
              </a:r>
              <a:r>
                <a:rPr lang="es-MX" sz="2200" b="1" dirty="0" smtClean="0"/>
                <a:t>definitivas</a:t>
              </a:r>
              <a:endParaRPr lang="es-MX" sz="2200" b="1" dirty="0"/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1084967" y="2225860"/>
            <a:ext cx="270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Anual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r="38881" b="6579"/>
          <a:stretch/>
        </p:blipFill>
        <p:spPr>
          <a:xfrm>
            <a:off x="6209414" y="2749080"/>
            <a:ext cx="4239966" cy="3645504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4387176" y="1677253"/>
            <a:ext cx="7633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s-MX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www.inegi.org.mx/est/contenidos/proyectos/registros/economicas/comercio/default.aspx</a:t>
            </a:r>
            <a:endParaRPr lang="es-MX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679629" y="1585119"/>
            <a:ext cx="2346282" cy="2346282"/>
            <a:chOff x="1663530" y="308864"/>
            <a:chExt cx="2346282" cy="2346282"/>
          </a:xfrm>
          <a:scene3d>
            <a:camera prst="orthographicFront"/>
            <a:lightRig rig="flat" dir="t"/>
          </a:scene3d>
        </p:grpSpPr>
        <p:sp>
          <p:nvSpPr>
            <p:cNvPr id="14" name="Circular 13"/>
            <p:cNvSpPr/>
            <p:nvPr/>
          </p:nvSpPr>
          <p:spPr>
            <a:xfrm>
              <a:off x="1663530" y="308864"/>
              <a:ext cx="2346282" cy="2346282"/>
            </a:xfrm>
            <a:prstGeom prst="pieWedg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5" name="Circular 4"/>
            <p:cNvSpPr/>
            <p:nvPr/>
          </p:nvSpPr>
          <p:spPr>
            <a:xfrm>
              <a:off x="2350740" y="996074"/>
              <a:ext cx="1659072" cy="16590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234696" rIns="234696" bIns="234696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300" kern="1200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6150187" y="1585119"/>
            <a:ext cx="2346282" cy="2346282"/>
            <a:chOff x="4118186" y="308864"/>
            <a:chExt cx="2346282" cy="2346282"/>
          </a:xfrm>
          <a:scene3d>
            <a:camera prst="orthographicFront"/>
            <a:lightRig rig="flat" dir="t"/>
          </a:scene3d>
        </p:grpSpPr>
        <p:sp>
          <p:nvSpPr>
            <p:cNvPr id="12" name="Circular 11"/>
            <p:cNvSpPr/>
            <p:nvPr/>
          </p:nvSpPr>
          <p:spPr>
            <a:xfrm rot="5400000">
              <a:off x="4118186" y="308864"/>
              <a:ext cx="2346282" cy="2346282"/>
            </a:xfrm>
            <a:prstGeom prst="pieWedg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3" name="Circular 6"/>
            <p:cNvSpPr/>
            <p:nvPr/>
          </p:nvSpPr>
          <p:spPr>
            <a:xfrm>
              <a:off x="4118186" y="996074"/>
              <a:ext cx="1659072" cy="16590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234696" rIns="234696" bIns="234696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300" kern="120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6150187" y="4039775"/>
            <a:ext cx="2346282" cy="2346282"/>
            <a:chOff x="4118186" y="2763520"/>
            <a:chExt cx="2346282" cy="2346282"/>
          </a:xfrm>
          <a:scene3d>
            <a:camera prst="orthographicFront"/>
            <a:lightRig rig="flat" dir="t"/>
          </a:scene3d>
        </p:grpSpPr>
        <p:sp>
          <p:nvSpPr>
            <p:cNvPr id="10" name="Circular 9"/>
            <p:cNvSpPr/>
            <p:nvPr/>
          </p:nvSpPr>
          <p:spPr>
            <a:xfrm rot="10800000">
              <a:off x="4118186" y="2763520"/>
              <a:ext cx="2346282" cy="2346282"/>
            </a:xfrm>
            <a:prstGeom prst="pieWedg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ircular 8"/>
            <p:cNvSpPr/>
            <p:nvPr/>
          </p:nvSpPr>
          <p:spPr>
            <a:xfrm rot="21600000">
              <a:off x="4118186" y="2763520"/>
              <a:ext cx="1659072" cy="16590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234696" rIns="234696" bIns="234696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300" kern="120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3695531" y="4039775"/>
            <a:ext cx="2346282" cy="2346282"/>
            <a:chOff x="1663530" y="2763520"/>
            <a:chExt cx="2346282" cy="2346282"/>
          </a:xfrm>
          <a:scene3d>
            <a:camera prst="orthographicFront"/>
            <a:lightRig rig="flat" dir="t"/>
          </a:scene3d>
        </p:grpSpPr>
        <p:sp>
          <p:nvSpPr>
            <p:cNvPr id="8" name="Circular 7"/>
            <p:cNvSpPr/>
            <p:nvPr/>
          </p:nvSpPr>
          <p:spPr>
            <a:xfrm rot="16200000">
              <a:off x="1663530" y="2763520"/>
              <a:ext cx="2346282" cy="2346282"/>
            </a:xfrm>
            <a:prstGeom prst="pieWedg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9" name="Circular 10"/>
            <p:cNvSpPr/>
            <p:nvPr/>
          </p:nvSpPr>
          <p:spPr>
            <a:xfrm rot="21600000">
              <a:off x="2350740" y="2763520"/>
              <a:ext cx="1659072" cy="16590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234696" rIns="234696" bIns="234696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300" kern="1200"/>
            </a:p>
          </p:txBody>
        </p:sp>
      </p:grpSp>
      <p:sp>
        <p:nvSpPr>
          <p:cNvPr id="6" name="Flecha circular 5"/>
          <p:cNvSpPr/>
          <p:nvPr/>
        </p:nvSpPr>
        <p:spPr>
          <a:xfrm>
            <a:off x="5690955" y="3211661"/>
            <a:ext cx="810090" cy="704426"/>
          </a:xfrm>
          <a:prstGeom prst="circular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lecha circular 6"/>
          <p:cNvSpPr/>
          <p:nvPr/>
        </p:nvSpPr>
        <p:spPr>
          <a:xfrm rot="10800000">
            <a:off x="5690955" y="4023287"/>
            <a:ext cx="810090" cy="704426"/>
          </a:xfrm>
          <a:prstGeom prst="circular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uadroTexto 15"/>
          <p:cNvSpPr txBox="1"/>
          <p:nvPr/>
        </p:nvSpPr>
        <p:spPr>
          <a:xfrm>
            <a:off x="6150187" y="2287988"/>
            <a:ext cx="1950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 de Documentación de Datos (DDI)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499868" y="4664937"/>
            <a:ext cx="1518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Abiertos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399111" y="4526438"/>
            <a:ext cx="1518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Laboratorio de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Microdatos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028095" y="2426487"/>
            <a:ext cx="195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Síntesis Metodológica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843296" y="3624683"/>
            <a:ext cx="2552807" cy="6584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Metadatos</a:t>
            </a: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0" y="0"/>
            <a:ext cx="12239413" cy="165269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 smtClean="0">
                <a:uFill>
                  <a:solidFill>
                    <a:srgbClr val="0099CC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Relación de Datos Abiertos con otros productos de la BCMM</a:t>
            </a:r>
            <a:endParaRPr lang="es-MX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12239413" cy="165269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 smtClean="0">
                <a:uFill>
                  <a:solidFill>
                    <a:srgbClr val="0099CC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Conclusiones</a:t>
            </a:r>
            <a:endParaRPr lang="es-MX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47478" y="1564639"/>
            <a:ext cx="1109704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Datos Abiertos de la Balanza Comercial de Mercancías de México permite la automatización de las actualizaciones de las bases de datos utilizadas por los usuarios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MX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 el correcto manejo e interpretación de la información al incluir los metadatos y el diccionario de datos, facilitando la explotación de las cifras</a:t>
            </a:r>
            <a:endParaRPr lang="es-MX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MX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12239413" cy="165269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 smtClean="0">
                <a:uFill>
                  <a:solidFill>
                    <a:srgbClr val="0099CC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Conclusiones</a:t>
            </a:r>
            <a:endParaRPr lang="es-MX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71184" y="1397661"/>
            <a:ext cx="110970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definir un formato estándar permite la compatibilidad con diferentes plataformas, por lo que el usuario puede explotar los datos en el software de su preferencia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MX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homogeneidad de los aspectos conceptual garantiza la comparabilidad entre los productos estadísticos en la materia que se generan</a:t>
            </a:r>
          </a:p>
        </p:txBody>
      </p:sp>
    </p:spTree>
    <p:extLst>
      <p:ext uri="{BB962C8B-B14F-4D97-AF65-F5344CB8AC3E}">
        <p14:creationId xmlns:p14="http://schemas.microsoft.com/office/powerpoint/2010/main" val="21711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8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319893" y="3276644"/>
            <a:ext cx="9205647" cy="122238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5816" tIns="305816" rIns="305816" bIns="30581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4800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38199" y="0"/>
            <a:ext cx="10515600" cy="132556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 smtClean="0">
                <a:uFill>
                  <a:solidFill>
                    <a:srgbClr val="0099CC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Contexto</a:t>
            </a:r>
            <a:endParaRPr lang="es-MX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36600" y="1441555"/>
            <a:ext cx="10718800" cy="4684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INEGI, en su papel de coordinador del Sistema Nacional de Información Estadística y Geográfica (SNIEG) y con base a las mejores prácticas nacionales e internacionales, regula mediante la expedición de disposiciones de carácter general, la captación, procesamiento y publicación de la información (LSNIEG. Art. 58)</a:t>
            </a:r>
            <a:endParaRPr lang="es-MX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319893" y="3276644"/>
            <a:ext cx="9205647" cy="122238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5816" tIns="305816" rIns="305816" bIns="30581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4800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38199" y="0"/>
            <a:ext cx="10515600" cy="132556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 smtClean="0">
                <a:uFill>
                  <a:solidFill>
                    <a:srgbClr val="0099CC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Contexto</a:t>
            </a:r>
            <a:endParaRPr lang="es-MX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36600" y="1430045"/>
            <a:ext cx="10718800" cy="4684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INEGI estableció las disposiciones para que los Conjuntos de Datos generados y administrados por las Unidades del Estado, se pongan a disposición del público como Datos Abiertos, con el propósito de facilitar su acceso, uso, consulta, reutilización y redistribución para cualquier fin</a:t>
            </a:r>
            <a:endParaRPr lang="es-MX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 rot="16200000">
            <a:off x="-1532166" y="2986763"/>
            <a:ext cx="5628873" cy="1587509"/>
            <a:chOff x="1" y="164776"/>
            <a:chExt cx="8128000" cy="166402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Rectángulo redondeado 2"/>
            <p:cNvSpPr/>
            <p:nvPr/>
          </p:nvSpPr>
          <p:spPr>
            <a:xfrm>
              <a:off x="1" y="164776"/>
              <a:ext cx="8128000" cy="1664024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/>
              <a:r>
                <a:rPr lang="es-MX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Sistema de Información Estadística y Geográfica</a:t>
              </a:r>
            </a:p>
            <a:p>
              <a:pPr algn="ctr"/>
              <a:r>
                <a:rPr lang="es-MX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(SNIEG)</a:t>
              </a:r>
              <a:endParaRPr lang="es-MX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39677" y="513810"/>
              <a:ext cx="8048646" cy="12753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82550" rIns="123825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6000" kern="1200"/>
            </a:p>
          </p:txBody>
        </p:sp>
      </p:grpSp>
      <p:sp>
        <p:nvSpPr>
          <p:cNvPr id="5" name="Rectángulo redondeado 4"/>
          <p:cNvSpPr/>
          <p:nvPr/>
        </p:nvSpPr>
        <p:spPr>
          <a:xfrm>
            <a:off x="2227073" y="1277208"/>
            <a:ext cx="9391285" cy="916610"/>
          </a:xfrm>
          <a:prstGeom prst="roundRect">
            <a:avLst>
              <a:gd name="adj" fmla="val 1667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Diario Oficial de la Federación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2227073" y="2407943"/>
            <a:ext cx="9391285" cy="1981296"/>
          </a:xfrm>
          <a:prstGeom prst="roundRect">
            <a:avLst>
              <a:gd name="adj" fmla="val 1667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 Técnica para el acceso y publicación de Datos Abiertos de la Información Estadística y Geográfica de Interés Nacional</a:t>
            </a:r>
          </a:p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(4 de Diciembre de 2014)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19893" y="3276644"/>
            <a:ext cx="9205647" cy="122238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5816" tIns="305816" rIns="305816" bIns="305816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4800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906038" y="4597052"/>
            <a:ext cx="8015365" cy="1970426"/>
          </a:xfrm>
          <a:prstGeom prst="roundRect">
            <a:avLst>
              <a:gd name="adj" fmla="val 166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pPr algn="just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Manual de Implementación para el acceso y publicación de Datos Abiertos de la Información Estadística y Geográfica de Interés Nacional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38199" y="0"/>
            <a:ext cx="10515600" cy="132556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 smtClean="0">
                <a:uFill>
                  <a:solidFill>
                    <a:srgbClr val="0099CC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Marco normativo</a:t>
            </a:r>
            <a:endParaRPr lang="es-MX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38199" y="0"/>
            <a:ext cx="10515600" cy="132556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 smtClean="0">
                <a:uFill>
                  <a:solidFill>
                    <a:srgbClr val="0099CC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Datos Abiertos</a:t>
            </a:r>
            <a:endParaRPr lang="es-MX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7478" y="1878614"/>
            <a:ext cx="11097044" cy="335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digitales de carácter público que son accesibles en línea y pueden ser utilizables, reutilizables y redistribuidos por cualquier interesado, sin la necesidad de contar con un permiso específico</a:t>
            </a:r>
            <a:endParaRPr lang="es-MX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38199" y="0"/>
            <a:ext cx="10515600" cy="132556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 smtClean="0">
                <a:uFill>
                  <a:solidFill>
                    <a:srgbClr val="0099CC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Atributos de Datos Abiertos</a:t>
            </a:r>
            <a:endParaRPr lang="es-MX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4" name="Grupo 63"/>
          <p:cNvGrpSpPr/>
          <p:nvPr/>
        </p:nvGrpSpPr>
        <p:grpSpPr>
          <a:xfrm>
            <a:off x="5235588" y="1332343"/>
            <a:ext cx="1712071" cy="1461725"/>
            <a:chOff x="3802213" y="752"/>
            <a:chExt cx="1072290" cy="1232517"/>
          </a:xfrm>
          <a:scene3d>
            <a:camera prst="orthographicFront"/>
            <a:lightRig rig="flat" dir="t"/>
          </a:scene3d>
        </p:grpSpPr>
        <p:sp>
          <p:nvSpPr>
            <p:cNvPr id="92" name="Hexágono 91"/>
            <p:cNvSpPr/>
            <p:nvPr/>
          </p:nvSpPr>
          <p:spPr>
            <a:xfrm rot="5400000">
              <a:off x="3722099" y="80866"/>
              <a:ext cx="1232517" cy="1072290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Hexágono 4"/>
            <p:cNvSpPr/>
            <p:nvPr/>
          </p:nvSpPr>
          <p:spPr>
            <a:xfrm>
              <a:off x="3969311" y="192820"/>
              <a:ext cx="738092" cy="8483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700" kern="1200"/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3400188" y="1325563"/>
            <a:ext cx="1712071" cy="1461725"/>
            <a:chOff x="2644140" y="752"/>
            <a:chExt cx="1072290" cy="1232517"/>
          </a:xfrm>
          <a:scene3d>
            <a:camera prst="orthographicFront"/>
            <a:lightRig rig="flat" dir="t"/>
          </a:scene3d>
        </p:grpSpPr>
        <p:sp>
          <p:nvSpPr>
            <p:cNvPr id="90" name="Hexágono 89"/>
            <p:cNvSpPr/>
            <p:nvPr/>
          </p:nvSpPr>
          <p:spPr>
            <a:xfrm rot="5400000">
              <a:off x="2564026" y="80866"/>
              <a:ext cx="1232517" cy="1072290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91" name="Hexágono 6"/>
            <p:cNvSpPr/>
            <p:nvPr/>
          </p:nvSpPr>
          <p:spPr>
            <a:xfrm>
              <a:off x="2811238" y="192820"/>
              <a:ext cx="738092" cy="8483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600" kern="1200"/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4281234" y="2594966"/>
            <a:ext cx="1712071" cy="1461725"/>
            <a:chOff x="3220958" y="1046913"/>
            <a:chExt cx="1072290" cy="1232517"/>
          </a:xfrm>
          <a:scene3d>
            <a:camera prst="orthographicFront"/>
            <a:lightRig rig="flat" dir="t"/>
          </a:scene3d>
        </p:grpSpPr>
        <p:sp>
          <p:nvSpPr>
            <p:cNvPr id="88" name="Hexágono 87"/>
            <p:cNvSpPr/>
            <p:nvPr/>
          </p:nvSpPr>
          <p:spPr>
            <a:xfrm rot="5400000">
              <a:off x="3140844" y="1127027"/>
              <a:ext cx="1232517" cy="1072290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Hexágono 8"/>
            <p:cNvSpPr/>
            <p:nvPr/>
          </p:nvSpPr>
          <p:spPr>
            <a:xfrm>
              <a:off x="3388056" y="1238981"/>
              <a:ext cx="738092" cy="8483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700" kern="1200"/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6157279" y="2608515"/>
            <a:ext cx="1712071" cy="1461725"/>
            <a:chOff x="4379031" y="1046913"/>
            <a:chExt cx="1072290" cy="1232517"/>
          </a:xfrm>
          <a:scene3d>
            <a:camera prst="orthographicFront"/>
            <a:lightRig rig="flat" dir="t"/>
          </a:scene3d>
        </p:grpSpPr>
        <p:sp>
          <p:nvSpPr>
            <p:cNvPr id="86" name="Hexágono 85"/>
            <p:cNvSpPr/>
            <p:nvPr/>
          </p:nvSpPr>
          <p:spPr>
            <a:xfrm rot="5400000">
              <a:off x="4298917" y="1127027"/>
              <a:ext cx="1232517" cy="1072290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Hexágono 10"/>
            <p:cNvSpPr/>
            <p:nvPr/>
          </p:nvSpPr>
          <p:spPr>
            <a:xfrm>
              <a:off x="4546129" y="1238981"/>
              <a:ext cx="738092" cy="8483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600" kern="1200"/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5226703" y="3872337"/>
            <a:ext cx="1712071" cy="1461725"/>
            <a:chOff x="3802213" y="2093074"/>
            <a:chExt cx="1072290" cy="1232517"/>
          </a:xfrm>
          <a:scene3d>
            <a:camera prst="orthographicFront"/>
            <a:lightRig rig="flat" dir="t"/>
          </a:scene3d>
        </p:grpSpPr>
        <p:sp>
          <p:nvSpPr>
            <p:cNvPr id="84" name="Hexágono 83"/>
            <p:cNvSpPr/>
            <p:nvPr/>
          </p:nvSpPr>
          <p:spPr>
            <a:xfrm rot="5400000">
              <a:off x="3722099" y="2173188"/>
              <a:ext cx="1232517" cy="1072290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Hexágono 12"/>
            <p:cNvSpPr/>
            <p:nvPr/>
          </p:nvSpPr>
          <p:spPr>
            <a:xfrm>
              <a:off x="3969311" y="2285142"/>
              <a:ext cx="738092" cy="8483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700" kern="1200"/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3404841" y="3872337"/>
            <a:ext cx="1712071" cy="1461725"/>
            <a:chOff x="2644140" y="2093074"/>
            <a:chExt cx="1072290" cy="1232517"/>
          </a:xfrm>
          <a:scene3d>
            <a:camera prst="orthographicFront"/>
            <a:lightRig rig="flat" dir="t"/>
          </a:scene3d>
        </p:grpSpPr>
        <p:sp>
          <p:nvSpPr>
            <p:cNvPr id="82" name="Hexágono 81"/>
            <p:cNvSpPr/>
            <p:nvPr/>
          </p:nvSpPr>
          <p:spPr>
            <a:xfrm rot="5400000">
              <a:off x="2564026" y="2173188"/>
              <a:ext cx="1232517" cy="1072290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Hexágono 14"/>
            <p:cNvSpPr/>
            <p:nvPr/>
          </p:nvSpPr>
          <p:spPr>
            <a:xfrm>
              <a:off x="2811238" y="2285142"/>
              <a:ext cx="738092" cy="8483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600" kern="1200"/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7042882" y="3866627"/>
            <a:ext cx="1712071" cy="1461725"/>
            <a:chOff x="3220958" y="3139235"/>
            <a:chExt cx="1072290" cy="1232517"/>
          </a:xfrm>
          <a:scene3d>
            <a:camera prst="orthographicFront"/>
            <a:lightRig rig="flat" dir="t"/>
          </a:scene3d>
        </p:grpSpPr>
        <p:sp>
          <p:nvSpPr>
            <p:cNvPr id="80" name="Hexágono 79"/>
            <p:cNvSpPr/>
            <p:nvPr/>
          </p:nvSpPr>
          <p:spPr>
            <a:xfrm rot="5400000">
              <a:off x="3140844" y="3219349"/>
              <a:ext cx="1232517" cy="1072290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Hexágono 16"/>
            <p:cNvSpPr/>
            <p:nvPr/>
          </p:nvSpPr>
          <p:spPr>
            <a:xfrm>
              <a:off x="3388056" y="3331303"/>
              <a:ext cx="738092" cy="8483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200" kern="1200" dirty="0"/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6144818" y="5134957"/>
            <a:ext cx="1792835" cy="1461725"/>
            <a:chOff x="4379031" y="3139235"/>
            <a:chExt cx="1072290" cy="1232517"/>
          </a:xfrm>
          <a:scene3d>
            <a:camera prst="orthographicFront"/>
            <a:lightRig rig="flat" dir="t"/>
          </a:scene3d>
        </p:grpSpPr>
        <p:sp>
          <p:nvSpPr>
            <p:cNvPr id="78" name="Hexágono 77"/>
            <p:cNvSpPr/>
            <p:nvPr/>
          </p:nvSpPr>
          <p:spPr>
            <a:xfrm rot="5400000">
              <a:off x="4298917" y="3219349"/>
              <a:ext cx="1232517" cy="1072290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Hexágono 18"/>
            <p:cNvSpPr/>
            <p:nvPr/>
          </p:nvSpPr>
          <p:spPr>
            <a:xfrm>
              <a:off x="4546129" y="3331303"/>
              <a:ext cx="738092" cy="8483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600" kern="1200"/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4294779" y="5140273"/>
            <a:ext cx="1712071" cy="1461725"/>
            <a:chOff x="3802213" y="4185395"/>
            <a:chExt cx="1072290" cy="1232517"/>
          </a:xfrm>
          <a:scene3d>
            <a:camera prst="orthographicFront"/>
            <a:lightRig rig="flat" dir="t"/>
          </a:scene3d>
        </p:grpSpPr>
        <p:sp>
          <p:nvSpPr>
            <p:cNvPr id="76" name="Hexágono 75"/>
            <p:cNvSpPr/>
            <p:nvPr/>
          </p:nvSpPr>
          <p:spPr>
            <a:xfrm rot="5400000">
              <a:off x="3722099" y="4265509"/>
              <a:ext cx="1232517" cy="1072290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Hexágono 20"/>
            <p:cNvSpPr/>
            <p:nvPr/>
          </p:nvSpPr>
          <p:spPr>
            <a:xfrm>
              <a:off x="3969311" y="4377463"/>
              <a:ext cx="738092" cy="8483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800" kern="1200" dirty="0"/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7071031" y="1320688"/>
            <a:ext cx="1712071" cy="1461725"/>
            <a:chOff x="2644140" y="4185395"/>
            <a:chExt cx="1072290" cy="1232517"/>
          </a:xfrm>
          <a:scene3d>
            <a:camera prst="orthographicFront"/>
            <a:lightRig rig="flat" dir="t"/>
          </a:scene3d>
        </p:grpSpPr>
        <p:sp>
          <p:nvSpPr>
            <p:cNvPr id="74" name="Hexágono 73"/>
            <p:cNvSpPr/>
            <p:nvPr/>
          </p:nvSpPr>
          <p:spPr>
            <a:xfrm rot="5400000">
              <a:off x="2564026" y="4265509"/>
              <a:ext cx="1232517" cy="1072290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Hexágono 22"/>
            <p:cNvSpPr/>
            <p:nvPr/>
          </p:nvSpPr>
          <p:spPr>
            <a:xfrm>
              <a:off x="2811238" y="4377463"/>
              <a:ext cx="738092" cy="8483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600" kern="1200"/>
            </a:p>
          </p:txBody>
        </p:sp>
      </p:grpSp>
      <p:sp>
        <p:nvSpPr>
          <p:cNvPr id="94" name="CuadroTexto 93"/>
          <p:cNvSpPr txBox="1"/>
          <p:nvPr/>
        </p:nvSpPr>
        <p:spPr>
          <a:xfrm>
            <a:off x="3400187" y="1758856"/>
            <a:ext cx="1712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endParaRPr lang="es-MX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CuadroTexto 94"/>
          <p:cNvSpPr txBox="1"/>
          <p:nvPr/>
        </p:nvSpPr>
        <p:spPr>
          <a:xfrm>
            <a:off x="5229244" y="1763709"/>
            <a:ext cx="1702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Gratuitos</a:t>
            </a:r>
            <a:endParaRPr lang="es-MX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CuadroTexto 95"/>
          <p:cNvSpPr txBox="1"/>
          <p:nvPr/>
        </p:nvSpPr>
        <p:spPr>
          <a:xfrm>
            <a:off x="7030420" y="1386063"/>
            <a:ext cx="17833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discrimina -torios</a:t>
            </a:r>
            <a:endParaRPr lang="es-MX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CuadroTexto 96"/>
          <p:cNvSpPr txBox="1"/>
          <p:nvPr/>
        </p:nvSpPr>
        <p:spPr>
          <a:xfrm>
            <a:off x="3420996" y="4023380"/>
            <a:ext cx="1692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</a:rPr>
              <a:t>Legibles </a:t>
            </a:r>
          </a:p>
          <a:p>
            <a:pPr algn="ctr"/>
            <a:r>
              <a:rPr lang="es-MX" sz="2200" b="1" dirty="0" smtClean="0">
                <a:solidFill>
                  <a:schemeClr val="bg1"/>
                </a:solidFill>
              </a:rPr>
              <a:t>por máquinas</a:t>
            </a:r>
            <a:endParaRPr lang="es-MX" sz="2200" b="1" dirty="0">
              <a:solidFill>
                <a:schemeClr val="bg1"/>
              </a:solidFill>
            </a:endParaRPr>
          </a:p>
        </p:txBody>
      </p:sp>
      <p:sp>
        <p:nvSpPr>
          <p:cNvPr id="98" name="CuadroTexto 97"/>
          <p:cNvSpPr txBox="1"/>
          <p:nvPr/>
        </p:nvSpPr>
        <p:spPr>
          <a:xfrm>
            <a:off x="6171908" y="2898388"/>
            <a:ext cx="1682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</a:rPr>
              <a:t>Formatos abiertos</a:t>
            </a:r>
            <a:endParaRPr lang="es-MX" sz="2200" b="1" dirty="0">
              <a:solidFill>
                <a:schemeClr val="bg1"/>
              </a:solidFill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5268602" y="4346207"/>
            <a:ext cx="16633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</a:rPr>
              <a:t>Integrales</a:t>
            </a:r>
            <a:endParaRPr lang="es-MX" sz="2200" b="1" dirty="0">
              <a:solidFill>
                <a:schemeClr val="bg1"/>
              </a:solidFill>
            </a:endParaRPr>
          </a:p>
        </p:txBody>
      </p:sp>
      <p:sp>
        <p:nvSpPr>
          <p:cNvPr id="100" name="CuadroTexto 99"/>
          <p:cNvSpPr txBox="1"/>
          <p:nvPr/>
        </p:nvSpPr>
        <p:spPr>
          <a:xfrm>
            <a:off x="4274221" y="2909150"/>
            <a:ext cx="1712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</a:rPr>
              <a:t>De libre </a:t>
            </a:r>
          </a:p>
          <a:p>
            <a:pPr algn="ctr"/>
            <a:r>
              <a:rPr lang="es-MX" sz="2200" b="1" dirty="0" smtClean="0">
                <a:solidFill>
                  <a:schemeClr val="bg1"/>
                </a:solidFill>
              </a:rPr>
              <a:t>uso</a:t>
            </a:r>
            <a:endParaRPr lang="es-MX" sz="2200" b="1" dirty="0">
              <a:solidFill>
                <a:schemeClr val="bg1"/>
              </a:solidFill>
            </a:endParaRPr>
          </a:p>
        </p:txBody>
      </p:sp>
      <p:sp>
        <p:nvSpPr>
          <p:cNvPr id="101" name="CuadroTexto 100"/>
          <p:cNvSpPr txBox="1"/>
          <p:nvPr/>
        </p:nvSpPr>
        <p:spPr>
          <a:xfrm>
            <a:off x="7049650" y="4334759"/>
            <a:ext cx="1712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</a:rPr>
              <a:t>Primarios</a:t>
            </a:r>
            <a:endParaRPr lang="es-MX" sz="2200" b="1" dirty="0">
              <a:solidFill>
                <a:schemeClr val="bg1"/>
              </a:solidFill>
            </a:endParaRPr>
          </a:p>
        </p:txBody>
      </p:sp>
      <p:sp>
        <p:nvSpPr>
          <p:cNvPr id="102" name="CuadroTexto 101"/>
          <p:cNvSpPr txBox="1"/>
          <p:nvPr/>
        </p:nvSpPr>
        <p:spPr>
          <a:xfrm>
            <a:off x="4277386" y="5622763"/>
            <a:ext cx="1669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</a:rPr>
              <a:t>Oportunos</a:t>
            </a:r>
            <a:endParaRPr lang="es-MX" sz="2200" b="1" dirty="0">
              <a:solidFill>
                <a:schemeClr val="bg1"/>
              </a:solidFill>
            </a:endParaRPr>
          </a:p>
        </p:txBody>
      </p:sp>
      <p:sp>
        <p:nvSpPr>
          <p:cNvPr id="103" name="CuadroTexto 102"/>
          <p:cNvSpPr txBox="1"/>
          <p:nvPr/>
        </p:nvSpPr>
        <p:spPr>
          <a:xfrm>
            <a:off x="6119567" y="5599254"/>
            <a:ext cx="1860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</a:rPr>
              <a:t>Permanentes</a:t>
            </a:r>
            <a:endParaRPr lang="es-MX" sz="2200" b="1" dirty="0">
              <a:solidFill>
                <a:schemeClr val="bg1"/>
              </a:solidFill>
            </a:endParaRPr>
          </a:p>
        </p:txBody>
      </p:sp>
      <p:sp>
        <p:nvSpPr>
          <p:cNvPr id="116" name="Flecha arriba 4"/>
          <p:cNvSpPr/>
          <p:nvPr/>
        </p:nvSpPr>
        <p:spPr>
          <a:xfrm>
            <a:off x="2117265" y="2794068"/>
            <a:ext cx="2059170" cy="8152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5168" tIns="455168" rIns="455168" bIns="455168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6400" kern="1200"/>
          </a:p>
        </p:txBody>
      </p:sp>
    </p:spTree>
    <p:extLst>
      <p:ext uri="{BB962C8B-B14F-4D97-AF65-F5344CB8AC3E}">
        <p14:creationId xmlns:p14="http://schemas.microsoft.com/office/powerpoint/2010/main" val="40917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12239413" cy="165269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 err="1" smtClean="0">
                <a:uFill>
                  <a:solidFill>
                    <a:srgbClr val="0099CC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Públicación</a:t>
            </a:r>
            <a:r>
              <a:rPr lang="es-ES" b="1" dirty="0" smtClean="0">
                <a:uFill>
                  <a:solidFill>
                    <a:srgbClr val="0099CC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 de Datos Abiertos</a:t>
            </a:r>
            <a:endParaRPr lang="es-MX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32767" y="1673448"/>
            <a:ext cx="11097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Conjuntos de Datos estadísticos deberán publicarse como archivos estáticos tabulares con formato </a:t>
            </a:r>
            <a:r>
              <a:rPr lang="es-MX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csv</a:t>
            </a: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Comma-Separated</a:t>
            </a: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es-MX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deberán contener columnas, renglones o celdas con datos calculados a partir de los propios valores contenidos en él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MX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47478" y="1564639"/>
            <a:ext cx="110970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deberán remover imágenes, celdas combinadas y cualquier otra decoración en los </a:t>
            </a: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MX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MX" sz="1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campo numérico debe mantener un formato de tipo entero o flotante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MX" sz="1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MX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 mantener consistencia de los tipos de valores en campos, atributos y columnas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MX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MX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12239413" cy="165269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 err="1" smtClean="0">
                <a:uFill>
                  <a:solidFill>
                    <a:srgbClr val="0099CC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Públicación</a:t>
            </a:r>
            <a:r>
              <a:rPr lang="es-ES" b="1" dirty="0" smtClean="0">
                <a:uFill>
                  <a:solidFill>
                    <a:srgbClr val="0099CC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 de Datos Abiertos</a:t>
            </a:r>
            <a:endParaRPr lang="es-MX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12239413" cy="165269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 smtClean="0">
                <a:uFill>
                  <a:solidFill>
                    <a:srgbClr val="0099CC"/>
                  </a:solidFill>
                </a:uFill>
                <a:latin typeface="Arial" pitchFamily="34" charset="0"/>
                <a:ea typeface="Arial Unicode MS" pitchFamily="34" charset="-128"/>
                <a:cs typeface="Arial" pitchFamily="34" charset="0"/>
              </a:rPr>
              <a:t>Elementos a Publicar</a:t>
            </a:r>
            <a:endParaRPr lang="es-MX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972219" y="3113596"/>
            <a:ext cx="5002041" cy="982117"/>
            <a:chOff x="2000286" y="3756"/>
            <a:chExt cx="6756400" cy="1043682"/>
          </a:xfrm>
        </p:grpSpPr>
        <p:sp>
          <p:nvSpPr>
            <p:cNvPr id="19" name="Pentágono 18"/>
            <p:cNvSpPr/>
            <p:nvPr/>
          </p:nvSpPr>
          <p:spPr>
            <a:xfrm rot="10800000">
              <a:off x="2000286" y="3756"/>
              <a:ext cx="6756400" cy="1043682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20" name="Pentágono 4"/>
            <p:cNvSpPr/>
            <p:nvPr/>
          </p:nvSpPr>
          <p:spPr>
            <a:xfrm rot="21600000">
              <a:off x="2261206" y="3756"/>
              <a:ext cx="6495480" cy="1043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0235" tIns="182880" rIns="341376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4800" kern="1200"/>
            </a:p>
          </p:txBody>
        </p:sp>
      </p:grpSp>
      <p:sp>
        <p:nvSpPr>
          <p:cNvPr id="6" name="Elipse 5"/>
          <p:cNvSpPr/>
          <p:nvPr/>
        </p:nvSpPr>
        <p:spPr>
          <a:xfrm>
            <a:off x="613199" y="3113597"/>
            <a:ext cx="840173" cy="848804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upo 6"/>
          <p:cNvGrpSpPr/>
          <p:nvPr/>
        </p:nvGrpSpPr>
        <p:grpSpPr>
          <a:xfrm>
            <a:off x="972219" y="4468825"/>
            <a:ext cx="5002041" cy="982117"/>
            <a:chOff x="2000286" y="1358985"/>
            <a:chExt cx="6756400" cy="1043682"/>
          </a:xfrm>
        </p:grpSpPr>
        <p:sp>
          <p:nvSpPr>
            <p:cNvPr id="17" name="Pentágono 16"/>
            <p:cNvSpPr/>
            <p:nvPr/>
          </p:nvSpPr>
          <p:spPr>
            <a:xfrm rot="10800000">
              <a:off x="2000286" y="1358985"/>
              <a:ext cx="6756400" cy="1043682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entágono 7"/>
            <p:cNvSpPr/>
            <p:nvPr/>
          </p:nvSpPr>
          <p:spPr>
            <a:xfrm rot="21600000">
              <a:off x="2261206" y="1358985"/>
              <a:ext cx="6495480" cy="1043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0235" tIns="182880" rIns="341376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4800" kern="1200"/>
            </a:p>
          </p:txBody>
        </p:sp>
      </p:grpSp>
      <p:sp>
        <p:nvSpPr>
          <p:cNvPr id="8" name="Elipse 7"/>
          <p:cNvSpPr/>
          <p:nvPr/>
        </p:nvSpPr>
        <p:spPr>
          <a:xfrm>
            <a:off x="634246" y="4533020"/>
            <a:ext cx="819126" cy="80436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upo 8"/>
          <p:cNvGrpSpPr/>
          <p:nvPr/>
        </p:nvGrpSpPr>
        <p:grpSpPr>
          <a:xfrm>
            <a:off x="6645919" y="3113596"/>
            <a:ext cx="5002041" cy="982117"/>
            <a:chOff x="2000286" y="2714214"/>
            <a:chExt cx="6756400" cy="1043682"/>
          </a:xfrm>
        </p:grpSpPr>
        <p:sp>
          <p:nvSpPr>
            <p:cNvPr id="15" name="Pentágono 14"/>
            <p:cNvSpPr/>
            <p:nvPr/>
          </p:nvSpPr>
          <p:spPr>
            <a:xfrm rot="10800000">
              <a:off x="2000286" y="2714214"/>
              <a:ext cx="6756400" cy="1043682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entágono 10"/>
            <p:cNvSpPr/>
            <p:nvPr/>
          </p:nvSpPr>
          <p:spPr>
            <a:xfrm rot="21600000">
              <a:off x="2261206" y="2714214"/>
              <a:ext cx="6495480" cy="1043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0235" tIns="182880" rIns="341376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4800" kern="1200" dirty="0"/>
            </a:p>
          </p:txBody>
        </p:sp>
      </p:grpSp>
      <p:sp>
        <p:nvSpPr>
          <p:cNvPr id="10" name="Elipse 9"/>
          <p:cNvSpPr/>
          <p:nvPr/>
        </p:nvSpPr>
        <p:spPr>
          <a:xfrm>
            <a:off x="6333279" y="3160112"/>
            <a:ext cx="771948" cy="802289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o 10"/>
          <p:cNvGrpSpPr/>
          <p:nvPr/>
        </p:nvGrpSpPr>
        <p:grpSpPr>
          <a:xfrm>
            <a:off x="6608353" y="4468825"/>
            <a:ext cx="5002041" cy="982117"/>
            <a:chOff x="1962720" y="4069443"/>
            <a:chExt cx="6756400" cy="1043682"/>
          </a:xfrm>
        </p:grpSpPr>
        <p:sp>
          <p:nvSpPr>
            <p:cNvPr id="13" name="Pentágono 12"/>
            <p:cNvSpPr/>
            <p:nvPr/>
          </p:nvSpPr>
          <p:spPr>
            <a:xfrm rot="10800000">
              <a:off x="1962720" y="4069443"/>
              <a:ext cx="6756400" cy="1043682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entágono 13"/>
            <p:cNvSpPr/>
            <p:nvPr/>
          </p:nvSpPr>
          <p:spPr>
            <a:xfrm rot="21600000">
              <a:off x="2223640" y="4069443"/>
              <a:ext cx="6495480" cy="1043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0235" tIns="182880" rIns="341376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4800" kern="1200" dirty="0"/>
            </a:p>
          </p:txBody>
        </p:sp>
      </p:grpSp>
      <p:sp>
        <p:nvSpPr>
          <p:cNvPr id="12" name="Elipse 11"/>
          <p:cNvSpPr/>
          <p:nvPr/>
        </p:nvSpPr>
        <p:spPr>
          <a:xfrm>
            <a:off x="6495831" y="4533020"/>
            <a:ext cx="786175" cy="80436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CuadroTexto 20"/>
          <p:cNvSpPr txBox="1"/>
          <p:nvPr/>
        </p:nvSpPr>
        <p:spPr>
          <a:xfrm>
            <a:off x="1598865" y="3279508"/>
            <a:ext cx="394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Metadatos</a:t>
            </a:r>
            <a:endParaRPr lang="es-MX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598865" y="4683453"/>
            <a:ext cx="394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Catálogos</a:t>
            </a:r>
            <a:endParaRPr lang="es-MX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192507" y="3306600"/>
            <a:ext cx="440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Diccionario de datos</a:t>
            </a:r>
            <a:endParaRPr lang="es-MX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309099" y="4676678"/>
            <a:ext cx="4982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entidad-relación</a:t>
            </a:r>
            <a:endParaRPr lang="es-MX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1425786" y="1518618"/>
            <a:ext cx="8893387" cy="1136529"/>
            <a:chOff x="0" y="438128"/>
            <a:chExt cx="8893387" cy="125179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Rectángulo redondeado 27"/>
            <p:cNvSpPr/>
            <p:nvPr/>
          </p:nvSpPr>
          <p:spPr>
            <a:xfrm>
              <a:off x="0" y="438128"/>
              <a:ext cx="8893387" cy="1251796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0" y="490227"/>
              <a:ext cx="8820059" cy="11784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82550" rIns="123825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48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Conjunt</a:t>
              </a:r>
              <a:r>
                <a:rPr lang="es-MX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 de Datos</a:t>
              </a:r>
              <a:endParaRPr lang="es-MX" sz="48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0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INSTITUCIONAL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INSTITUCIONAL 16x9</Template>
  <TotalTime>553</TotalTime>
  <Words>565</Words>
  <Application>Microsoft Office PowerPoint</Application>
  <PresentationFormat>Panorámica</PresentationFormat>
  <Paragraphs>81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 Unicode MS</vt:lpstr>
      <vt:lpstr>Arial</vt:lpstr>
      <vt:lpstr>Calibri</vt:lpstr>
      <vt:lpstr>Helvetica</vt:lpstr>
      <vt:lpstr>Wingdings</vt:lpstr>
      <vt:lpstr>PLANTILLA INSTITUCIONAL 16x9</vt:lpstr>
      <vt:lpstr>Innovaciones en materia de difusión de resultados para la Balanza Comercial de Mercancías de México, utilizando el esquema de datos abiertos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Tabla de Correlación entre la Tarifa de la Ley de los Impuestos Generales de Importación y de Exportación (TIGIE)  y el Sistema de Clasificación Industrial de América del Norte (SCIAN)</dc:title>
  <dc:creator>ACOSTA PAZ VICTOR ROGELIO</dc:creator>
  <cp:lastModifiedBy>INEGI</cp:lastModifiedBy>
  <cp:revision>59</cp:revision>
  <cp:lastPrinted>2017-07-17T16:30:14Z</cp:lastPrinted>
  <dcterms:created xsi:type="dcterms:W3CDTF">2017-07-17T16:27:28Z</dcterms:created>
  <dcterms:modified xsi:type="dcterms:W3CDTF">2017-10-23T19:06:12Z</dcterms:modified>
</cp:coreProperties>
</file>